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orbel" panose="020B0503020204020204" pitchFamily="34" charset="0"/>
      <p:regular r:id="rId18"/>
      <p:bold r:id="rId19"/>
      <p:italic r:id="rId20"/>
      <p:boldItalic r:id="rId21"/>
    </p:embeddedFont>
    <p:embeddedFont>
      <p:font typeface="Cambria" panose="02040503050406030204" pitchFamily="18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customXml" Target="../customXml/item4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853798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Shape 14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GB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35451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1" name="Shape 21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92016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8" name="Shape 21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068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Shape 1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110399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62" name="Shape 16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575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9" name="Shape 16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787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023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3" name="Shape 18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71828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0" name="Shape 19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13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7" name="Shape 19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056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4" name="Shape 2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568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hape 16"/>
          <p:cNvGrpSpPr/>
          <p:nvPr/>
        </p:nvGrpSpPr>
        <p:grpSpPr>
          <a:xfrm>
            <a:off x="0" y="1461245"/>
            <a:ext cx="9144000" cy="45291"/>
            <a:chOff x="0" y="1613645"/>
            <a:chExt cx="9144000" cy="45291"/>
          </a:xfrm>
        </p:grpSpPr>
        <p:cxnSp>
          <p:nvCxnSpPr>
            <p:cNvPr id="17" name="Shape 17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Shape 18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9" name="Shape 19"/>
          <p:cNvGrpSpPr/>
          <p:nvPr/>
        </p:nvGrpSpPr>
        <p:grpSpPr>
          <a:xfrm>
            <a:off x="0" y="4952999"/>
            <a:ext cx="9144000" cy="45291"/>
            <a:chOff x="0" y="1613645"/>
            <a:chExt cx="9144000" cy="45291"/>
          </a:xfrm>
        </p:grpSpPr>
        <p:cxnSp>
          <p:nvCxnSpPr>
            <p:cNvPr id="20" name="Shape 20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Shape 21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4114800" y="1572766"/>
            <a:ext cx="4910326" cy="213055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ubTitle" idx="1"/>
          </p:nvPr>
        </p:nvSpPr>
        <p:spPr>
          <a:xfrm>
            <a:off x="4114800" y="3711387"/>
            <a:ext cx="4910326" cy="8869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121022" y="85165"/>
            <a:ext cx="4433047" cy="4433047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" name="Shape 28"/>
          <p:cNvSpPr/>
          <p:nvPr/>
        </p:nvSpPr>
        <p:spPr>
          <a:xfrm>
            <a:off x="179293" y="112056"/>
            <a:ext cx="4201254" cy="4201254"/>
          </a:xfrm>
          <a:prstGeom prst="ellipse">
            <a:avLst/>
          </a:prstGeom>
          <a:gradFill>
            <a:gsLst>
              <a:gs pos="0">
                <a:srgbClr val="F97817">
                  <a:alpha val="29411"/>
                </a:srgbClr>
              </a:gs>
              <a:gs pos="100000">
                <a:srgbClr val="C65805">
                  <a:alpha val="29411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" name="Shape 29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>
            <a:gsLst>
              <a:gs pos="0">
                <a:srgbClr val="F97817">
                  <a:alpha val="29411"/>
                </a:srgbClr>
              </a:gs>
              <a:gs pos="100000">
                <a:srgbClr val="C65805">
                  <a:alpha val="29411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0" name="Shape 30"/>
          <p:cNvSpPr/>
          <p:nvPr/>
        </p:nvSpPr>
        <p:spPr>
          <a:xfrm>
            <a:off x="264460" y="138953"/>
            <a:ext cx="3897025" cy="3897025"/>
          </a:xfrm>
          <a:prstGeom prst="ellipse">
            <a:avLst/>
          </a:prstGeom>
          <a:gradFill>
            <a:gsLst>
              <a:gs pos="0">
                <a:srgbClr val="F97817">
                  <a:alpha val="29411"/>
                </a:srgbClr>
              </a:gs>
              <a:gs pos="100000">
                <a:srgbClr val="C65805">
                  <a:alpha val="29411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Shape 108"/>
          <p:cNvGrpSpPr/>
          <p:nvPr/>
        </p:nvGrpSpPr>
        <p:grpSpPr>
          <a:xfrm>
            <a:off x="0" y="1178858"/>
            <a:ext cx="9144000" cy="45291"/>
            <a:chOff x="0" y="1613645"/>
            <a:chExt cx="9144000" cy="45291"/>
          </a:xfrm>
        </p:grpSpPr>
        <p:cxnSp>
          <p:nvCxnSpPr>
            <p:cNvPr id="109" name="Shape 109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Shape 110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1" name="Shape 111"/>
          <p:cNvGrpSpPr/>
          <p:nvPr/>
        </p:nvGrpSpPr>
        <p:grpSpPr>
          <a:xfrm>
            <a:off x="0" y="5714999"/>
            <a:ext cx="9144000" cy="45291"/>
            <a:chOff x="0" y="1613645"/>
            <a:chExt cx="9144000" cy="45291"/>
          </a:xfrm>
        </p:grpSpPr>
        <p:cxnSp>
          <p:nvCxnSpPr>
            <p:cNvPr id="112" name="Shape 112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Shape 113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457200" y="1524000"/>
            <a:ext cx="3581398" cy="12525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457200" y="2895600"/>
            <a:ext cx="3581398" cy="2438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9" name="Shape 119"/>
          <p:cNvSpPr/>
          <p:nvPr/>
        </p:nvSpPr>
        <p:spPr>
          <a:xfrm>
            <a:off x="4285130" y="1116104"/>
            <a:ext cx="4724400" cy="47244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0" name="Shape 120"/>
          <p:cNvSpPr>
            <a:spLocks noGrp="1"/>
          </p:cNvSpPr>
          <p:nvPr>
            <p:ph type="pic" idx="2"/>
          </p:nvPr>
        </p:nvSpPr>
        <p:spPr>
          <a:xfrm>
            <a:off x="4473385" y="1148000"/>
            <a:ext cx="4434839" cy="4434986"/>
          </a:xfrm>
          <a:prstGeom prst="ellipse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 rot="5400000">
            <a:off x="2590798" y="-76198"/>
            <a:ext cx="3962399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7874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02869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206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27" name="Shape 127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128" name="Shape 128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" name="Shape 129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 rot="5400000">
            <a:off x="5591967" y="2574130"/>
            <a:ext cx="5516561" cy="1587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 rot="5400000">
            <a:off x="1013618" y="53180"/>
            <a:ext cx="5516561" cy="6629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7874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02869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206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dt" idx="10"/>
          </p:nvPr>
        </p:nvSpPr>
        <p:spPr>
          <a:xfrm>
            <a:off x="7556499" y="6356350"/>
            <a:ext cx="114822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36" name="Shape 136"/>
          <p:cNvGrpSpPr/>
          <p:nvPr/>
        </p:nvGrpSpPr>
        <p:grpSpPr>
          <a:xfrm rot="5400000">
            <a:off x="4065259" y="3406355"/>
            <a:ext cx="6858000" cy="45291"/>
            <a:chOff x="0" y="1613645"/>
            <a:chExt cx="9144000" cy="45291"/>
          </a:xfrm>
        </p:grpSpPr>
        <p:cxnSp>
          <p:nvCxnSpPr>
            <p:cNvPr id="137" name="Shape 137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Shape 138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295400" y="381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1295400" y="1905000"/>
            <a:ext cx="3809998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7874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02869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206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body" idx="2"/>
          </p:nvPr>
        </p:nvSpPr>
        <p:spPr>
          <a:xfrm>
            <a:off x="5257800" y="1905000"/>
            <a:ext cx="3809998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7874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02869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206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4" name="Shape 144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7874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02869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206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37" name="Shape 37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38" name="Shape 38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Shape 39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with Pictur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Shape 41"/>
          <p:cNvGrpSpPr/>
          <p:nvPr/>
        </p:nvGrpSpPr>
        <p:grpSpPr>
          <a:xfrm>
            <a:off x="0" y="1461245"/>
            <a:ext cx="9144000" cy="45291"/>
            <a:chOff x="0" y="1613645"/>
            <a:chExt cx="9144000" cy="45291"/>
          </a:xfrm>
        </p:grpSpPr>
        <p:cxnSp>
          <p:nvCxnSpPr>
            <p:cNvPr id="42" name="Shape 42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Shape 43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4" name="Shape 44"/>
          <p:cNvGrpSpPr/>
          <p:nvPr/>
        </p:nvGrpSpPr>
        <p:grpSpPr>
          <a:xfrm>
            <a:off x="0" y="4952999"/>
            <a:ext cx="9144000" cy="45291"/>
            <a:chOff x="0" y="1613645"/>
            <a:chExt cx="9144000" cy="45291"/>
          </a:xfrm>
        </p:grpSpPr>
        <p:cxnSp>
          <p:nvCxnSpPr>
            <p:cNvPr id="45" name="Shape 45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Shape 46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5365376" y="1573304"/>
            <a:ext cx="3653116" cy="21335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ubTitle" idx="1"/>
          </p:nvPr>
        </p:nvSpPr>
        <p:spPr>
          <a:xfrm>
            <a:off x="5365376" y="3998257"/>
            <a:ext cx="3653116" cy="883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1" name="Shape 51"/>
          <p:cNvSpPr/>
          <p:nvPr/>
        </p:nvSpPr>
        <p:spPr>
          <a:xfrm>
            <a:off x="134469" y="685800"/>
            <a:ext cx="5268049" cy="5268049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2" name="Shape 52"/>
          <p:cNvSpPr/>
          <p:nvPr/>
        </p:nvSpPr>
        <p:spPr>
          <a:xfrm>
            <a:off x="229676" y="712693"/>
            <a:ext cx="4983478" cy="4983478"/>
          </a:xfrm>
          <a:prstGeom prst="ellipse">
            <a:avLst/>
          </a:prstGeom>
          <a:gradFill>
            <a:gsLst>
              <a:gs pos="0">
                <a:srgbClr val="F97817">
                  <a:alpha val="29411"/>
                </a:srgbClr>
              </a:gs>
              <a:gs pos="100000">
                <a:srgbClr val="C65805">
                  <a:alpha val="29411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3" name="Shape 53"/>
          <p:cNvSpPr>
            <a:spLocks noGrp="1"/>
          </p:cNvSpPr>
          <p:nvPr>
            <p:ph type="pic" idx="2"/>
          </p:nvPr>
        </p:nvSpPr>
        <p:spPr>
          <a:xfrm>
            <a:off x="241232" y="716991"/>
            <a:ext cx="4906459" cy="4852935"/>
          </a:xfrm>
          <a:prstGeom prst="ellipse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02869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206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457200" y="3529012"/>
            <a:ext cx="8228013" cy="134778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60" name="Shape 60"/>
          <p:cNvGrpSpPr/>
          <p:nvPr/>
        </p:nvGrpSpPr>
        <p:grpSpPr>
          <a:xfrm>
            <a:off x="0" y="1447798"/>
            <a:ext cx="9144000" cy="45291"/>
            <a:chOff x="0" y="1613645"/>
            <a:chExt cx="9144000" cy="45291"/>
          </a:xfrm>
        </p:grpSpPr>
        <p:cxnSp>
          <p:nvCxnSpPr>
            <p:cNvPr id="61" name="Shape 61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" name="Shape 62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3" name="Shape 63"/>
          <p:cNvGrpSpPr/>
          <p:nvPr/>
        </p:nvGrpSpPr>
        <p:grpSpPr>
          <a:xfrm>
            <a:off x="0" y="4939551"/>
            <a:ext cx="9144000" cy="45291"/>
            <a:chOff x="0" y="1613645"/>
            <a:chExt cx="9144000" cy="45291"/>
          </a:xfrm>
        </p:grpSpPr>
        <p:cxnSp>
          <p:nvCxnSpPr>
            <p:cNvPr id="64" name="Shape 64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" name="Shape 65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3931918" cy="39803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143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2"/>
          </p:nvPr>
        </p:nvSpPr>
        <p:spPr>
          <a:xfrm>
            <a:off x="4754880" y="2057400"/>
            <a:ext cx="3931918" cy="39803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143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73" name="Shape 73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74" name="Shape 74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Shape 75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Shape 77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78" name="Shape 78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Shape 79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457200" y="1734668"/>
            <a:ext cx="3931918" cy="74407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2"/>
          </p:nvPr>
        </p:nvSpPr>
        <p:spPr>
          <a:xfrm>
            <a:off x="457200" y="2514600"/>
            <a:ext cx="3931918" cy="35231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143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3"/>
          </p:nvPr>
        </p:nvSpPr>
        <p:spPr>
          <a:xfrm>
            <a:off x="4754880" y="1734668"/>
            <a:ext cx="3931918" cy="74407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body" idx="4"/>
          </p:nvPr>
        </p:nvSpPr>
        <p:spPr>
          <a:xfrm>
            <a:off x="4754880" y="2514600"/>
            <a:ext cx="3931918" cy="35231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143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93" name="Shape 93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94" name="Shape 94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Shape 95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457199" y="658906"/>
            <a:ext cx="3602037" cy="116204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4473387" y="273051"/>
            <a:ext cx="4206240" cy="57784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7874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02869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206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body" idx="2"/>
          </p:nvPr>
        </p:nvSpPr>
        <p:spPr>
          <a:xfrm>
            <a:off x="457199" y="1905000"/>
            <a:ext cx="3602037" cy="373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7874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02869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206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ctrTitle"/>
          </p:nvPr>
        </p:nvSpPr>
        <p:spPr>
          <a:xfrm>
            <a:off x="4067944" y="1772816"/>
            <a:ext cx="4910326" cy="21305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SESRI</a:t>
            </a:r>
            <a:b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b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Workshop on</a:t>
            </a:r>
            <a:b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Survey-based</a:t>
            </a:r>
            <a:b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Experiments</a:t>
            </a:r>
          </a:p>
        </p:txBody>
      </p:sp>
      <p:sp>
        <p:nvSpPr>
          <p:cNvPr id="152" name="Shape 152"/>
          <p:cNvSpPr txBox="1">
            <a:spLocks noGrp="1"/>
          </p:cNvSpPr>
          <p:nvPr>
            <p:ph type="subTitle" idx="1"/>
          </p:nvPr>
        </p:nvSpPr>
        <p:spPr>
          <a:xfrm>
            <a:off x="1295400" y="5181600"/>
            <a:ext cx="7678680" cy="1219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Session </a:t>
            </a:r>
            <a:r>
              <a:rPr lang="en-GB" sz="2375"/>
              <a:t>9</a:t>
            </a:r>
            <a:r>
              <a:rPr lang="en-GB" sz="23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: Designing Survey Experiments</a:t>
            </a:r>
          </a:p>
          <a:p>
            <a:pPr marL="0" marR="0" lvl="0" indent="0" algn="r" rtl="0">
              <a:lnSpc>
                <a:spcPct val="80000"/>
              </a:lnSpc>
              <a:spcBef>
                <a:spcPts val="475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April </a:t>
            </a:r>
            <a:r>
              <a:rPr lang="en-GB" sz="2375"/>
              <a:t>20</a:t>
            </a:r>
            <a:r>
              <a:rPr lang="en-GB" sz="23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, 2017</a:t>
            </a:r>
          </a:p>
          <a:p>
            <a:pPr marL="0" marR="0" lvl="0" indent="0" algn="r" rtl="0">
              <a:lnSpc>
                <a:spcPct val="80000"/>
              </a:lnSpc>
              <a:spcBef>
                <a:spcPts val="475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Doha, Qatar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sz="3600"/>
              <a:t>Limitations</a:t>
            </a:r>
          </a:p>
        </p:txBody>
      </p:sp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sz="3600"/>
              <a:t>Discussion</a:t>
            </a:r>
          </a:p>
        </p:txBody>
      </p:sp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24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Outline of Session </a:t>
            </a:r>
            <a:r>
              <a:rPr lang="en-GB" sz="3240"/>
              <a:t>9</a:t>
            </a:r>
            <a:r>
              <a:rPr lang="en-GB" sz="324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: What You Will Learn</a:t>
            </a:r>
          </a:p>
        </p:txBody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114300" y="2057400"/>
            <a:ext cx="8858250" cy="44822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0" indent="387350" rtl="0">
              <a:spcBef>
                <a:spcPts val="0"/>
              </a:spcBef>
              <a:buClr>
                <a:srgbClr val="000000"/>
              </a:buClr>
              <a:buSzPct val="91666"/>
              <a:buFont typeface="Arial"/>
              <a:buNone/>
            </a:pPr>
            <a:endParaRPr sz="1200" b="0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R="0" lvl="0" indent="-1651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GB" sz="2800" dirty="0"/>
              <a:t>Design a survey experiment as a class</a:t>
            </a:r>
          </a:p>
          <a:p>
            <a:pPr marR="0" lvl="0" indent="-1651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GB" sz="2800" dirty="0"/>
              <a:t>Apply concepts covered in previous sessions</a:t>
            </a:r>
          </a:p>
          <a:p>
            <a:pPr marR="0" lvl="0" indent="-1651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GB" sz="2800" dirty="0"/>
              <a:t>Confront inherent </a:t>
            </a:r>
            <a:r>
              <a:rPr lang="en-GB" sz="2800" dirty="0" err="1"/>
              <a:t>tradeoffs</a:t>
            </a:r>
            <a:r>
              <a:rPr lang="en-GB" sz="2800" dirty="0"/>
              <a:t> </a:t>
            </a:r>
          </a:p>
          <a:p>
            <a:pPr marR="0" lvl="0" indent="-1651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GB" sz="2800" dirty="0"/>
              <a:t>Generate ideas for future research!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sz="3600"/>
              <a:t>Designing a survey experiment</a:t>
            </a: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457200" y="1794510"/>
            <a:ext cx="8229600" cy="484632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GB" dirty="0"/>
              <a:t>Research </a:t>
            </a:r>
            <a:r>
              <a:rPr lang="en-GB" dirty="0" smtClean="0"/>
              <a:t>question</a:t>
            </a:r>
          </a:p>
          <a:p>
            <a:pPr marL="228600" lvl="0" indent="0" rtl="0">
              <a:spcBef>
                <a:spcPts val="0"/>
              </a:spcBef>
              <a:buNone/>
            </a:pPr>
            <a:endParaRPr lang="en-GB" dirty="0"/>
          </a:p>
          <a:p>
            <a:pPr marL="457200" lvl="0" indent="-228600" rtl="0">
              <a:spcBef>
                <a:spcPts val="0"/>
              </a:spcBef>
            </a:pPr>
            <a:r>
              <a:rPr lang="en-GB" dirty="0" smtClean="0"/>
              <a:t>Hypothesis</a:t>
            </a:r>
          </a:p>
          <a:p>
            <a:pPr marL="228600" lvl="0" indent="0" rtl="0">
              <a:spcBef>
                <a:spcPts val="0"/>
              </a:spcBef>
              <a:buNone/>
            </a:pPr>
            <a:endParaRPr lang="en-GB" dirty="0"/>
          </a:p>
          <a:p>
            <a:pPr marL="457200" lvl="0" indent="-228600" rtl="0">
              <a:spcBef>
                <a:spcPts val="0"/>
              </a:spcBef>
            </a:pPr>
            <a:r>
              <a:rPr lang="en-GB" dirty="0" smtClean="0"/>
              <a:t>Treatment</a:t>
            </a:r>
          </a:p>
          <a:p>
            <a:pPr marL="228600" lvl="0" indent="0" rtl="0">
              <a:spcBef>
                <a:spcPts val="0"/>
              </a:spcBef>
              <a:buNone/>
            </a:pPr>
            <a:endParaRPr lang="en-GB" dirty="0"/>
          </a:p>
          <a:p>
            <a:pPr marL="457200" lvl="0" indent="-228600" rtl="0">
              <a:spcBef>
                <a:spcPts val="0"/>
              </a:spcBef>
            </a:pPr>
            <a:r>
              <a:rPr lang="en-GB" dirty="0"/>
              <a:t>Dependent variable(s</a:t>
            </a:r>
            <a:r>
              <a:rPr lang="en-GB" dirty="0" smtClean="0"/>
              <a:t>)</a:t>
            </a:r>
          </a:p>
          <a:p>
            <a:pPr marL="228600" lvl="0" indent="0" rtl="0">
              <a:spcBef>
                <a:spcPts val="0"/>
              </a:spcBef>
              <a:buNone/>
            </a:pPr>
            <a:endParaRPr lang="en-GB" dirty="0"/>
          </a:p>
          <a:p>
            <a:pPr marL="457200" lvl="0" indent="-228600" rtl="0">
              <a:spcBef>
                <a:spcPts val="0"/>
              </a:spcBef>
            </a:pPr>
            <a:r>
              <a:rPr lang="en-GB" dirty="0" smtClean="0"/>
              <a:t>Data/sample</a:t>
            </a:r>
          </a:p>
          <a:p>
            <a:pPr marL="228600" lvl="0" indent="0" rtl="0">
              <a:spcBef>
                <a:spcPts val="0"/>
              </a:spcBef>
              <a:buNone/>
            </a:pPr>
            <a:endParaRPr lang="en-GB" dirty="0"/>
          </a:p>
          <a:p>
            <a:pPr marL="457200" lvl="0" indent="-228600" rtl="0">
              <a:spcBef>
                <a:spcPts val="0"/>
              </a:spcBef>
            </a:pPr>
            <a:r>
              <a:rPr lang="en-GB" dirty="0" smtClean="0"/>
              <a:t>Analysis/inference</a:t>
            </a:r>
          </a:p>
          <a:p>
            <a:pPr marL="228600" lvl="0" indent="0" rtl="0">
              <a:spcBef>
                <a:spcPts val="0"/>
              </a:spcBef>
              <a:buNone/>
            </a:pPr>
            <a:endParaRPr lang="en-GB" dirty="0"/>
          </a:p>
          <a:p>
            <a:pPr marL="457200" lvl="0" indent="-228600">
              <a:spcBef>
                <a:spcPts val="0"/>
              </a:spcBef>
            </a:pPr>
            <a:r>
              <a:rPr lang="en-GB" dirty="0"/>
              <a:t>Limitations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sz="3600"/>
              <a:t>Research Question</a:t>
            </a:r>
          </a:p>
        </p:txBody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sz="3600"/>
              <a:t>Hypothesis</a:t>
            </a:r>
          </a:p>
        </p:txBody>
      </p:sp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sz="3600"/>
              <a:t>Treatment</a:t>
            </a:r>
          </a:p>
        </p:txBody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sz="3600"/>
              <a:t>Dependent variable(s)</a:t>
            </a:r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sz="3600"/>
              <a:t>Data/sample</a:t>
            </a:r>
          </a:p>
        </p:txBody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sz="3600"/>
              <a:t>Analysis/inference</a:t>
            </a:r>
          </a:p>
        </p:txBody>
      </p:sp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ocus">
  <a:themeElements>
    <a:clrScheme name="Focus">
      <a:dk1>
        <a:srgbClr val="000000"/>
      </a:dk1>
      <a:lt1>
        <a:srgbClr val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B8B0ECDBA3C64CA17A0EDA1F583A22" ma:contentTypeVersion="12" ma:contentTypeDescription="Create a new document." ma:contentTypeScope="" ma:versionID="46fa937b96980ddf7af84dde819730ed">
  <xsd:schema xmlns:xsd="http://www.w3.org/2001/XMLSchema" xmlns:xs="http://www.w3.org/2001/XMLSchema" xmlns:p="http://schemas.microsoft.com/office/2006/metadata/properties" xmlns:ns2="4595ca7b-3a15-4971-af5f-cadc29c03e04" targetNamespace="http://schemas.microsoft.com/office/2006/metadata/properties" ma:root="true" ma:fieldsID="7161056cb75780dae671cf09d7cd8017" ns2:_=""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595ca7b-3a15-4971-af5f-cadc29c03e04">QPT3VHF6MKWP-83287781-41480</_dlc_DocId>
    <_dlc_DocIdUrl xmlns="4595ca7b-3a15-4971-af5f-cadc29c03e04">
      <Url>https://qataruniversity-prd.qu.edu.qa/_layouts/15/DocIdRedir.aspx?ID=QPT3VHF6MKWP-83287781-41480</Url>
      <Description>QPT3VHF6MKWP-83287781-41480</Description>
    </_dlc_DocIdUrl>
  </documentManagement>
</p:properties>
</file>

<file path=customXml/itemProps1.xml><?xml version="1.0" encoding="utf-8"?>
<ds:datastoreItem xmlns:ds="http://schemas.openxmlformats.org/officeDocument/2006/customXml" ds:itemID="{85BB92D3-937A-414A-ABD4-DD8D5E3C4CE5}"/>
</file>

<file path=customXml/itemProps2.xml><?xml version="1.0" encoding="utf-8"?>
<ds:datastoreItem xmlns:ds="http://schemas.openxmlformats.org/officeDocument/2006/customXml" ds:itemID="{697E4551-7999-4A9E-8871-8CCD270B9326}"/>
</file>

<file path=customXml/itemProps3.xml><?xml version="1.0" encoding="utf-8"?>
<ds:datastoreItem xmlns:ds="http://schemas.openxmlformats.org/officeDocument/2006/customXml" ds:itemID="{B167A07F-0E11-4EEB-85C6-742DD36F7C5D}"/>
</file>

<file path=customXml/itemProps4.xml><?xml version="1.0" encoding="utf-8"?>
<ds:datastoreItem xmlns:ds="http://schemas.openxmlformats.org/officeDocument/2006/customXml" ds:itemID="{D8464721-2A64-491C-A765-AB2900D5AE38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80</Words>
  <Application>Microsoft Office PowerPoint</Application>
  <PresentationFormat>On-screen Show (4:3)</PresentationFormat>
  <Paragraphs>42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Noto Sans Symbols</vt:lpstr>
      <vt:lpstr>Corbel</vt:lpstr>
      <vt:lpstr>Cambria</vt:lpstr>
      <vt:lpstr>Focus</vt:lpstr>
      <vt:lpstr>SESRI   Workshop on Survey-based Experiments</vt:lpstr>
      <vt:lpstr>Outline of Session 9: What You Will Learn</vt:lpstr>
      <vt:lpstr>Designing a survey experiment</vt:lpstr>
      <vt:lpstr>Research Question</vt:lpstr>
      <vt:lpstr>Hypothesis</vt:lpstr>
      <vt:lpstr>Treatment</vt:lpstr>
      <vt:lpstr>Dependent variable(s)</vt:lpstr>
      <vt:lpstr>Data/sample</vt:lpstr>
      <vt:lpstr>Analysis/inference</vt:lpstr>
      <vt:lpstr>Limitations</vt:lpstr>
      <vt:lpstr>Discussion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SESRI   Workshop on Survey-based Experiments</dc:title>
  <dc:creator>Noora Mohammed O J AlNaimi</dc:creator>
  <cp:lastModifiedBy>Noora Mohammed O J AlNaimi</cp:lastModifiedBy>
  <cp:revision>3</cp:revision>
  <dcterms:modified xsi:type="dcterms:W3CDTF">2017-11-14T05:45:43Z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0x01010071B8B0ECDBA3C64CA17A0EDA1F583A22</vt:lpwstr>
  </property>
  <property fmtid="{D5CDD505-2E9C-101B-9397-08002B2CF9AE}" pid="3" name="_dlc_DocIdItemGuid">
    <vt:lpwstr>0164c037-9ef0-440b-b4e3-b664b8ba8e92</vt:lpwstr>
  </property>
</Properties>
</file>