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24.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5.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1.xml" ContentType="application/vnd.openxmlformats-officedocument.presentationml.slide+xml"/>
  <Override PartName="/ppt/slides/slide2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slideMasters/slideMaster1.xml" ContentType="application/vnd.openxmlformats-officedocument.presentationml.slideMaster+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embeddedFontLst>
    <p:embeddedFont>
      <p:font typeface="Calibri" panose="020F0502020204030204" pitchFamily="34" charset="0"/>
      <p:regular r:id="rId35"/>
      <p:bold r:id="rId36"/>
      <p:italic r:id="rId37"/>
      <p:boldItalic r:id="rId38"/>
    </p:embeddedFont>
    <p:embeddedFont>
      <p:font typeface="Corbel" panose="020B050302020402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customXml" Target="../customXml/item1.xml"/><Relationship Id="rId50" Type="http://schemas.openxmlformats.org/officeDocument/2006/relationships/customXml" Target="../customXml/item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16982758"/>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8" name="Shape 14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9" name="Shape 14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51164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8" name="Shape 2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579986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4" name="Shape 22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25" name="Shape 22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1314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3" name="Shape 23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34" name="Shape 23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5346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41" name="Shape 2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2" name="Shape 2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8566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8" name="Shape 2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74706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Shape 2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5" name="Shape 25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6" name="Shape 25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8930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3" name="Shape 2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803440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0" name="Shape 2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71" name="Shape 2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42367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0" name="Shape 28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99864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8" name="Shape 2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76077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5" name="Shape 15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GB" sz="1200" b="0" i="0" u="none" strike="noStrike" cap="none">
                <a:solidFill>
                  <a:schemeClr val="dk1"/>
                </a:solidFill>
                <a:latin typeface="Calibri"/>
                <a:ea typeface="Calibri"/>
                <a:cs typeface="Calibri"/>
                <a:sym typeface="Calibri"/>
              </a:rPr>
              <a:t>What kinds of resources and assistance to seek and where; we will give you vocabulary to be able to discuss issues around program evaluation.  </a:t>
            </a:r>
          </a:p>
        </p:txBody>
      </p:sp>
      <p:sp>
        <p:nvSpPr>
          <p:cNvPr id="156" name="Shape 15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08246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6" name="Shape 2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772704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3" name="Shape 3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974161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Shape 31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11" name="Shape 3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777553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8" name="Shape 31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19" name="Shape 31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6405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Shape 32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25" name="Shape 3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83057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Shape 3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1" name="Shape 3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2" name="Shape 3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09334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8" name="Shape 3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3248706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Shape 34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4" name="Shape 34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981938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0" name="Shape 35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1" name="Shape 35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72137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Shape 3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7" name="Shape 3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8" name="Shape 3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29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1829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GB" sz="1200" b="0" i="0" u="none" strike="noStrike" cap="none">
                <a:solidFill>
                  <a:schemeClr val="dk1"/>
                </a:solidFill>
                <a:latin typeface="Calibri"/>
                <a:ea typeface="Calibri"/>
                <a:cs typeface="Calibri"/>
                <a:sym typeface="Calibri"/>
              </a:rPr>
              <a:t> </a:t>
            </a: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3</a:t>
            </a:fld>
            <a:endParaRPr lang="en-GB"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752382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6" name="Shape 3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67" name="Shape 36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30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41397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Shape 3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5" name="Shape 3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76" name="Shape 3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31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9566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Shape 3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9" name="Shape 38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0" name="Shape 39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32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86648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9" name="Shape 16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0" name="Shape 17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1614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7" name="Shape 17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36759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3" name="Shape 18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GB" sz="1200" b="0" i="0" u="none" strike="noStrike" cap="none">
                <a:solidFill>
                  <a:schemeClr val="dk1"/>
                </a:solidFill>
                <a:latin typeface="Calibri"/>
                <a:ea typeface="Calibri"/>
                <a:cs typeface="Calibri"/>
                <a:sym typeface="Calibri"/>
              </a:rPr>
              <a:t>For gender, income, and race, the association was significantly negative and linear; response rate accounted for less than 10 percent of the variance in demographic discrepancy in each case. (Holbrook, Krosnick &amp; Pfent 2008, pg 525)</a:t>
            </a:r>
          </a:p>
        </p:txBody>
      </p:sp>
      <p:sp>
        <p:nvSpPr>
          <p:cNvPr id="184" name="Shape 18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2612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2" name="Shape 19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r>
              <a:rPr lang="en-GB" sz="1200" b="0" i="0" u="none" strike="noStrike" cap="none">
                <a:solidFill>
                  <a:schemeClr val="dk1"/>
                </a:solidFill>
                <a:latin typeface="Calibri"/>
                <a:ea typeface="Calibri"/>
                <a:cs typeface="Calibri"/>
                <a:sym typeface="Calibri"/>
              </a:rPr>
              <a:t>For education and age, the effect of response rates on demographic discrepancies was nonlinear. Education and age demographic discrepancies were greater as response rate dropped below .30, but increases in response rates above .30 were not associated with further reductions in education and age discrepancies. (Holbrook, Krosnick &amp; Pfent 2008, pg 525-526)</a:t>
            </a:r>
          </a:p>
        </p:txBody>
      </p:sp>
      <p:sp>
        <p:nvSpPr>
          <p:cNvPr id="193" name="Shape 19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8395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02" name="Shape 20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en-GB" sz="1200" b="0" i="0" u="none" strike="noStrike" cap="none">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2159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0" name="Shape 2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2317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grpSp>
        <p:nvGrpSpPr>
          <p:cNvPr id="16" name="Shape 16"/>
          <p:cNvGrpSpPr/>
          <p:nvPr/>
        </p:nvGrpSpPr>
        <p:grpSpPr>
          <a:xfrm>
            <a:off x="0" y="1461245"/>
            <a:ext cx="9144000" cy="45291"/>
            <a:chOff x="0" y="1613645"/>
            <a:chExt cx="9144000" cy="45291"/>
          </a:xfrm>
        </p:grpSpPr>
        <p:cxnSp>
          <p:nvCxnSpPr>
            <p:cNvPr id="17" name="Shape 17"/>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8" name="Shape 18"/>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19" name="Shape 19"/>
          <p:cNvGrpSpPr/>
          <p:nvPr/>
        </p:nvGrpSpPr>
        <p:grpSpPr>
          <a:xfrm>
            <a:off x="0" y="4952998"/>
            <a:ext cx="9144000" cy="45291"/>
            <a:chOff x="0" y="1613645"/>
            <a:chExt cx="9144000" cy="45291"/>
          </a:xfrm>
        </p:grpSpPr>
        <p:cxnSp>
          <p:nvCxnSpPr>
            <p:cNvPr id="20" name="Shape 20"/>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21" name="Shape 21"/>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22" name="Shape 22"/>
          <p:cNvSpPr txBox="1">
            <a:spLocks noGrp="1"/>
          </p:cNvSpPr>
          <p:nvPr>
            <p:ph type="ctrTitle"/>
          </p:nvPr>
        </p:nvSpPr>
        <p:spPr>
          <a:xfrm>
            <a:off x="4114800" y="1572766"/>
            <a:ext cx="4910326" cy="2130551"/>
          </a:xfrm>
          <a:prstGeom prst="rect">
            <a:avLst/>
          </a:prstGeom>
          <a:noFill/>
          <a:ln>
            <a:noFill/>
          </a:ln>
        </p:spPr>
        <p:txBody>
          <a:bodyPr lIns="91425" tIns="91425" rIns="91425" bIns="91425" anchor="b" anchorCtr="0"/>
          <a:lstStyle>
            <a:lvl1pPr marL="0" marR="0" lvl="0" indent="0" algn="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3" name="Shape 23"/>
          <p:cNvSpPr txBox="1">
            <a:spLocks noGrp="1"/>
          </p:cNvSpPr>
          <p:nvPr>
            <p:ph type="subTitle" idx="1"/>
          </p:nvPr>
        </p:nvSpPr>
        <p:spPr>
          <a:xfrm>
            <a:off x="4114800" y="3711387"/>
            <a:ext cx="4910326" cy="886967"/>
          </a:xfrm>
          <a:prstGeom prst="rect">
            <a:avLst/>
          </a:prstGeom>
          <a:noFill/>
          <a:ln>
            <a:noFill/>
          </a:ln>
        </p:spPr>
        <p:txBody>
          <a:bodyPr lIns="91425" tIns="91425" rIns="91425" bIns="91425" anchor="t" anchorCtr="0"/>
          <a:lstStyle>
            <a:lvl1pPr marL="0" marR="0" lvl="0" indent="0" algn="r"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1pPr>
            <a:lvl2pPr marL="457200" marR="0" lvl="1" indent="0" algn="ctr" rtl="0">
              <a:lnSpc>
                <a:spcPct val="100000"/>
              </a:lnSpc>
              <a:spcBef>
                <a:spcPts val="440"/>
              </a:spcBef>
              <a:spcAft>
                <a:spcPts val="0"/>
              </a:spcAft>
              <a:buClr>
                <a:schemeClr val="accent2"/>
              </a:buClr>
              <a:buFont typeface="Noto Sans Symbols"/>
              <a:buNone/>
              <a:defRPr sz="2200" b="1" i="0" u="none" strike="noStrike" cap="none">
                <a:solidFill>
                  <a:schemeClr val="lt1"/>
                </a:solidFill>
                <a:latin typeface="Corbel"/>
                <a:ea typeface="Corbel"/>
                <a:cs typeface="Corbel"/>
                <a:sym typeface="Corbel"/>
              </a:defRPr>
            </a:lvl2pPr>
            <a:lvl3pPr marL="914400" marR="0" lvl="2"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3pPr>
            <a:lvl4pPr marL="1371600" marR="0" lvl="3" indent="0" algn="ctr"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4pPr>
            <a:lvl5pPr marL="1828800" marR="0" lvl="4"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5pPr>
            <a:lvl6pPr marL="2286000" marR="0" lvl="5"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
        <p:nvSpPr>
          <p:cNvPr id="24" name="Shape 24"/>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25" name="Shape 2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26" name="Shape 2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
        <p:nvSpPr>
          <p:cNvPr id="27" name="Shape 27"/>
          <p:cNvSpPr/>
          <p:nvPr/>
        </p:nvSpPr>
        <p:spPr>
          <a:xfrm>
            <a:off x="121020" y="85165"/>
            <a:ext cx="4433047" cy="4433047"/>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28" name="Shape 28"/>
          <p:cNvSpPr/>
          <p:nvPr/>
        </p:nvSpPr>
        <p:spPr>
          <a:xfrm>
            <a:off x="179293" y="112056"/>
            <a:ext cx="4201254" cy="4201254"/>
          </a:xfrm>
          <a:prstGeom prst="ellipse">
            <a:avLst/>
          </a:prstGeom>
          <a:gradFill>
            <a:gsLst>
              <a:gs pos="0">
                <a:srgbClr val="F97817">
                  <a:alpha val="28627"/>
                </a:srgbClr>
              </a:gs>
              <a:gs pos="100000">
                <a:srgbClr val="C65805">
                  <a:alpha val="28627"/>
                </a:srgbClr>
              </a:gs>
            </a:gsLst>
            <a:lin ang="2700000" scaled="0"/>
          </a:gra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29" name="Shape 29"/>
          <p:cNvSpPr/>
          <p:nvPr/>
        </p:nvSpPr>
        <p:spPr>
          <a:xfrm>
            <a:off x="264460" y="138952"/>
            <a:ext cx="3988777" cy="4056383"/>
          </a:xfrm>
          <a:prstGeom prst="ellipse">
            <a:avLst/>
          </a:prstGeom>
          <a:gradFill>
            <a:gsLst>
              <a:gs pos="0">
                <a:srgbClr val="F97817">
                  <a:alpha val="28627"/>
                </a:srgbClr>
              </a:gs>
              <a:gs pos="100000">
                <a:srgbClr val="C65805">
                  <a:alpha val="28627"/>
                </a:srgbClr>
              </a:gs>
            </a:gsLst>
            <a:lin ang="2700000" scaled="0"/>
          </a:gra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30" name="Shape 30"/>
          <p:cNvSpPr/>
          <p:nvPr/>
        </p:nvSpPr>
        <p:spPr>
          <a:xfrm>
            <a:off x="264460" y="138953"/>
            <a:ext cx="3897025" cy="3897025"/>
          </a:xfrm>
          <a:prstGeom prst="ellipse">
            <a:avLst/>
          </a:prstGeom>
          <a:gradFill>
            <a:gsLst>
              <a:gs pos="0">
                <a:srgbClr val="F97817">
                  <a:alpha val="28627"/>
                </a:srgbClr>
              </a:gs>
              <a:gs pos="100000">
                <a:srgbClr val="C65805">
                  <a:alpha val="28627"/>
                </a:srgbClr>
              </a:gs>
            </a:gsLst>
            <a:lin ang="2700000" scaled="0"/>
          </a:gra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bg>
      <p:bgPr>
        <a:blipFill rotWithShape="1">
          <a:blip r:embed="rId2">
            <a:alphaModFix/>
          </a:blip>
          <a:stretch>
            <a:fillRect/>
          </a:stretch>
        </a:blipFill>
        <a:effectLst/>
      </p:bgPr>
    </p:bg>
    <p:spTree>
      <p:nvGrpSpPr>
        <p:cNvPr id="1" name="Shape 107"/>
        <p:cNvGrpSpPr/>
        <p:nvPr/>
      </p:nvGrpSpPr>
      <p:grpSpPr>
        <a:xfrm>
          <a:off x="0" y="0"/>
          <a:ext cx="0" cy="0"/>
          <a:chOff x="0" y="0"/>
          <a:chExt cx="0" cy="0"/>
        </a:xfrm>
      </p:grpSpPr>
      <p:grpSp>
        <p:nvGrpSpPr>
          <p:cNvPr id="108" name="Shape 108"/>
          <p:cNvGrpSpPr/>
          <p:nvPr/>
        </p:nvGrpSpPr>
        <p:grpSpPr>
          <a:xfrm>
            <a:off x="0" y="1178858"/>
            <a:ext cx="9144000" cy="45291"/>
            <a:chOff x="0" y="1613645"/>
            <a:chExt cx="9144000" cy="45291"/>
          </a:xfrm>
        </p:grpSpPr>
        <p:cxnSp>
          <p:nvCxnSpPr>
            <p:cNvPr id="109" name="Shape 109"/>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10" name="Shape 110"/>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111" name="Shape 111"/>
          <p:cNvGrpSpPr/>
          <p:nvPr/>
        </p:nvGrpSpPr>
        <p:grpSpPr>
          <a:xfrm>
            <a:off x="0" y="5714998"/>
            <a:ext cx="9144000" cy="45291"/>
            <a:chOff x="0" y="1613645"/>
            <a:chExt cx="9144000" cy="45291"/>
          </a:xfrm>
        </p:grpSpPr>
        <p:cxnSp>
          <p:nvCxnSpPr>
            <p:cNvPr id="112" name="Shape 112"/>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13" name="Shape 113"/>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114" name="Shape 114"/>
          <p:cNvSpPr txBox="1">
            <a:spLocks noGrp="1"/>
          </p:cNvSpPr>
          <p:nvPr>
            <p:ph type="title"/>
          </p:nvPr>
        </p:nvSpPr>
        <p:spPr>
          <a:xfrm>
            <a:off x="457200" y="1524000"/>
            <a:ext cx="3581398" cy="125253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orbel"/>
              <a:buNone/>
              <a:defRPr sz="36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5" name="Shape 115"/>
          <p:cNvSpPr txBox="1">
            <a:spLocks noGrp="1"/>
          </p:cNvSpPr>
          <p:nvPr>
            <p:ph type="body" idx="1"/>
          </p:nvPr>
        </p:nvSpPr>
        <p:spPr>
          <a:xfrm>
            <a:off x="457200" y="2895600"/>
            <a:ext cx="3581398" cy="2438399"/>
          </a:xfrm>
          <a:prstGeom prst="rect">
            <a:avLst/>
          </a:prstGeom>
          <a:noFill/>
          <a:ln>
            <a:noFill/>
          </a:ln>
        </p:spPr>
        <p:txBody>
          <a:bodyPr lIns="91425" tIns="91425" rIns="91425" bIns="91425" anchor="t" anchorCtr="0"/>
          <a:lstStyle>
            <a:lvl1pPr marL="0" marR="0" lvl="0"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240"/>
              </a:spcBef>
              <a:spcAft>
                <a:spcPts val="0"/>
              </a:spcAft>
              <a:buClr>
                <a:schemeClr val="accent2"/>
              </a:buClr>
              <a:buFont typeface="Noto Sans Symbols"/>
              <a:buNone/>
              <a:defRPr sz="1200" b="1" i="0" u="none" strike="noStrike" cap="none">
                <a:solidFill>
                  <a:schemeClr val="lt1"/>
                </a:solidFill>
                <a:latin typeface="Corbel"/>
                <a:ea typeface="Corbel"/>
                <a:cs typeface="Corbel"/>
                <a:sym typeface="Corbel"/>
              </a:defRPr>
            </a:lvl2pPr>
            <a:lvl3pPr marL="914400" marR="0" lvl="2" indent="0" algn="l" rtl="0">
              <a:lnSpc>
                <a:spcPct val="100000"/>
              </a:lnSpc>
              <a:spcBef>
                <a:spcPts val="200"/>
              </a:spcBef>
              <a:spcAft>
                <a:spcPts val="0"/>
              </a:spcAft>
              <a:buClr>
                <a:schemeClr val="accent1"/>
              </a:buClr>
              <a:buFont typeface="Noto Sans Symbols"/>
              <a:buNone/>
              <a:defRPr sz="1000" b="1" i="0" u="none" strike="noStrike" cap="none">
                <a:solidFill>
                  <a:schemeClr val="lt1"/>
                </a:solidFill>
                <a:latin typeface="Corbel"/>
                <a:ea typeface="Corbel"/>
                <a:cs typeface="Corbel"/>
                <a:sym typeface="Corbel"/>
              </a:defRPr>
            </a:lvl3pPr>
            <a:lvl4pPr marL="1371600" marR="0" lvl="3" indent="0" algn="l" rtl="0">
              <a:lnSpc>
                <a:spcPct val="100000"/>
              </a:lnSpc>
              <a:spcBef>
                <a:spcPts val="180"/>
              </a:spcBef>
              <a:spcAft>
                <a:spcPts val="0"/>
              </a:spcAft>
              <a:buClr>
                <a:schemeClr val="accent2"/>
              </a:buClr>
              <a:buFont typeface="Noto Sans Symbols"/>
              <a:buNone/>
              <a:defRPr sz="900" b="1" i="0" u="none" strike="noStrike" cap="none">
                <a:solidFill>
                  <a:schemeClr val="lt1"/>
                </a:solidFill>
                <a:latin typeface="Corbel"/>
                <a:ea typeface="Corbel"/>
                <a:cs typeface="Corbel"/>
                <a:sym typeface="Corbel"/>
              </a:defRPr>
            </a:lvl4pPr>
            <a:lvl5pPr marL="1828800" marR="0" lvl="4" indent="0" algn="l" rtl="0">
              <a:lnSpc>
                <a:spcPct val="100000"/>
              </a:lnSpc>
              <a:spcBef>
                <a:spcPts val="180"/>
              </a:spcBef>
              <a:spcAft>
                <a:spcPts val="0"/>
              </a:spcAft>
              <a:buClr>
                <a:schemeClr val="accent1"/>
              </a:buClr>
              <a:buFont typeface="Noto Sans Symbols"/>
              <a:buNone/>
              <a:defRPr sz="900" b="1" i="0" u="none" strike="noStrike" cap="none">
                <a:solidFill>
                  <a:schemeClr val="lt1"/>
                </a:solidFill>
                <a:latin typeface="Corbel"/>
                <a:ea typeface="Corbel"/>
                <a:cs typeface="Corbel"/>
                <a:sym typeface="Corbel"/>
              </a:defRPr>
            </a:lvl5pPr>
            <a:lvl6pPr marL="2286000" marR="0" lvl="5"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6pPr>
            <a:lvl7pPr marL="2743200" marR="0" lvl="6"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7pPr>
            <a:lvl8pPr marL="3200400" marR="0" lvl="7"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8pPr>
            <a:lvl9pPr marL="3657600" marR="0" lvl="8"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9pPr>
          </a:lstStyle>
          <a:p>
            <a:endParaRPr/>
          </a:p>
        </p:txBody>
      </p:sp>
      <p:sp>
        <p:nvSpPr>
          <p:cNvPr id="116" name="Shape 116"/>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17" name="Shape 117"/>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18" name="Shape 118"/>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
        <p:nvSpPr>
          <p:cNvPr id="119" name="Shape 119"/>
          <p:cNvSpPr/>
          <p:nvPr/>
        </p:nvSpPr>
        <p:spPr>
          <a:xfrm>
            <a:off x="4285130" y="1116104"/>
            <a:ext cx="4724400" cy="4724400"/>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120" name="Shape 120"/>
          <p:cNvSpPr>
            <a:spLocks noGrp="1"/>
          </p:cNvSpPr>
          <p:nvPr>
            <p:ph type="pic" idx="2"/>
          </p:nvPr>
        </p:nvSpPr>
        <p:spPr>
          <a:xfrm>
            <a:off x="4473385" y="1148000"/>
            <a:ext cx="4434839" cy="4434986"/>
          </a:xfrm>
          <a:prstGeom prst="ellipse">
            <a:avLst/>
          </a:prstGeom>
          <a:noFill/>
          <a:ln>
            <a:noFill/>
          </a:ln>
        </p:spPr>
        <p:txBody>
          <a:bodyPr lIns="91425" tIns="91425" rIns="91425" bIns="91425" anchor="t" anchorCtr="0"/>
          <a:lstStyle>
            <a:lvl1pPr marL="342900" marR="0" lvl="0" indent="-342900" algn="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560"/>
              </a:spcBef>
              <a:spcAft>
                <a:spcPts val="0"/>
              </a:spcAft>
              <a:buClr>
                <a:schemeClr val="accent2"/>
              </a:buClr>
              <a:buFont typeface="Noto Sans Symbols"/>
              <a:buNone/>
              <a:defRPr sz="2800" b="1" i="0" u="none" strike="noStrike" cap="none">
                <a:solidFill>
                  <a:schemeClr val="lt1"/>
                </a:solidFill>
                <a:latin typeface="Corbel"/>
                <a:ea typeface="Corbel"/>
                <a:cs typeface="Corbel"/>
                <a:sym typeface="Corbel"/>
              </a:defRPr>
            </a:lvl2pPr>
            <a:lvl3pPr marL="914400" marR="0" lvl="2" indent="0" algn="l"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3pPr>
            <a:lvl4pPr marL="1371600" marR="0" lvl="3"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4pPr>
            <a:lvl5pPr marL="1828800" marR="0" lvl="4" indent="0" algn="l"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5pPr>
            <a:lvl6pPr marL="2286000" marR="0" lvl="5"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l"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21"/>
        <p:cNvGrpSpPr/>
        <p:nvPr/>
      </p:nvGrpSpPr>
      <p:grpSpPr>
        <a:xfrm>
          <a:off x="0" y="0"/>
          <a:ext cx="0" cy="0"/>
          <a:chOff x="0" y="0"/>
          <a:chExt cx="0" cy="0"/>
        </a:xfrm>
      </p:grpSpPr>
      <p:sp>
        <p:nvSpPr>
          <p:cNvPr id="122" name="Shape 1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23" name="Shape 123"/>
          <p:cNvSpPr txBox="1">
            <a:spLocks noGrp="1"/>
          </p:cNvSpPr>
          <p:nvPr>
            <p:ph type="body" idx="1"/>
          </p:nvPr>
        </p:nvSpPr>
        <p:spPr>
          <a:xfrm rot="5400000">
            <a:off x="2590797" y="-76197"/>
            <a:ext cx="3962399" cy="8229600"/>
          </a:xfrm>
          <a:prstGeom prst="rect">
            <a:avLst/>
          </a:prstGeom>
          <a:noFill/>
          <a:ln>
            <a:noFill/>
          </a:ln>
        </p:spPr>
        <p:txBody>
          <a:bodyPr lIns="91425" tIns="91425" rIns="91425" bIns="91425" anchor="t" anchorCtr="0"/>
          <a:lstStyle>
            <a:lvl1pPr marL="342900" marR="0" lvl="0" indent="175259"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25730"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079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24" name="Shape 124"/>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25" name="Shape 12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26" name="Shape 12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127" name="Shape 127"/>
          <p:cNvGrpSpPr/>
          <p:nvPr/>
        </p:nvGrpSpPr>
        <p:grpSpPr>
          <a:xfrm>
            <a:off x="0" y="1584167"/>
            <a:ext cx="9144000" cy="45291"/>
            <a:chOff x="0" y="1613645"/>
            <a:chExt cx="9144000" cy="45291"/>
          </a:xfrm>
        </p:grpSpPr>
        <p:cxnSp>
          <p:nvCxnSpPr>
            <p:cNvPr id="128" name="Shape 12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29" name="Shape 129"/>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rot="5400000">
            <a:off x="5591966" y="2574130"/>
            <a:ext cx="5516561" cy="1587499"/>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2" name="Shape 132"/>
          <p:cNvSpPr txBox="1">
            <a:spLocks noGrp="1"/>
          </p:cNvSpPr>
          <p:nvPr>
            <p:ph type="body" idx="1"/>
          </p:nvPr>
        </p:nvSpPr>
        <p:spPr>
          <a:xfrm rot="5400000">
            <a:off x="1013617" y="53180"/>
            <a:ext cx="5516561" cy="6629400"/>
          </a:xfrm>
          <a:prstGeom prst="rect">
            <a:avLst/>
          </a:prstGeom>
          <a:noFill/>
          <a:ln>
            <a:noFill/>
          </a:ln>
        </p:spPr>
        <p:txBody>
          <a:bodyPr lIns="91425" tIns="91425" rIns="91425" bIns="91425" anchor="t" anchorCtr="0"/>
          <a:lstStyle>
            <a:lvl1pPr marL="342900" marR="0" lvl="0" indent="175259"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25730"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079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33" name="Shape 133"/>
          <p:cNvSpPr txBox="1">
            <a:spLocks noGrp="1"/>
          </p:cNvSpPr>
          <p:nvPr>
            <p:ph type="dt" idx="10"/>
          </p:nvPr>
        </p:nvSpPr>
        <p:spPr>
          <a:xfrm>
            <a:off x="7556499" y="6356350"/>
            <a:ext cx="1148229"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34" name="Shape 134"/>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35" name="Shape 135"/>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136" name="Shape 136"/>
          <p:cNvGrpSpPr/>
          <p:nvPr/>
        </p:nvGrpSpPr>
        <p:grpSpPr>
          <a:xfrm rot="5400000">
            <a:off x="4065257" y="3406353"/>
            <a:ext cx="6858000" cy="45291"/>
            <a:chOff x="0" y="1613645"/>
            <a:chExt cx="9144000" cy="45291"/>
          </a:xfrm>
        </p:grpSpPr>
        <p:cxnSp>
          <p:nvCxnSpPr>
            <p:cNvPr id="137" name="Shape 137"/>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138" name="Shape 138"/>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1295400" y="381000"/>
            <a:ext cx="77724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41" name="Shape 141"/>
          <p:cNvSpPr txBox="1">
            <a:spLocks noGrp="1"/>
          </p:cNvSpPr>
          <p:nvPr>
            <p:ph type="body" idx="1"/>
          </p:nvPr>
        </p:nvSpPr>
        <p:spPr>
          <a:xfrm>
            <a:off x="1295400" y="1905000"/>
            <a:ext cx="3809998" cy="4114800"/>
          </a:xfrm>
          <a:prstGeom prst="rect">
            <a:avLst/>
          </a:prstGeom>
          <a:noFill/>
          <a:ln>
            <a:noFill/>
          </a:ln>
        </p:spPr>
        <p:txBody>
          <a:bodyPr lIns="91425" tIns="91425" rIns="91425" bIns="91425" anchor="t" anchorCtr="0"/>
          <a:lstStyle>
            <a:lvl1pPr marL="342900" marR="0" lvl="0" indent="175259"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25730"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079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42" name="Shape 142"/>
          <p:cNvSpPr txBox="1">
            <a:spLocks noGrp="1"/>
          </p:cNvSpPr>
          <p:nvPr>
            <p:ph type="body" idx="2"/>
          </p:nvPr>
        </p:nvSpPr>
        <p:spPr>
          <a:xfrm>
            <a:off x="5257800" y="1905000"/>
            <a:ext cx="3809998" cy="4114800"/>
          </a:xfrm>
          <a:prstGeom prst="rect">
            <a:avLst/>
          </a:prstGeom>
          <a:noFill/>
          <a:ln>
            <a:noFill/>
          </a:ln>
        </p:spPr>
        <p:txBody>
          <a:bodyPr lIns="91425" tIns="91425" rIns="91425" bIns="91425" anchor="t" anchorCtr="0"/>
          <a:lstStyle>
            <a:lvl1pPr marL="342900" marR="0" lvl="0" indent="175259"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25730"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079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43" name="Shape 143"/>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44" name="Shape 144"/>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45" name="Shape 145"/>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3" name="Shape 33"/>
          <p:cNvSpPr txBox="1">
            <a:spLocks noGrp="1"/>
          </p:cNvSpPr>
          <p:nvPr>
            <p:ph type="body" idx="1"/>
          </p:nvPr>
        </p:nvSpPr>
        <p:spPr>
          <a:xfrm>
            <a:off x="457200" y="2057400"/>
            <a:ext cx="8229600" cy="3962399"/>
          </a:xfrm>
          <a:prstGeom prst="rect">
            <a:avLst/>
          </a:prstGeom>
          <a:noFill/>
          <a:ln>
            <a:noFill/>
          </a:ln>
        </p:spPr>
        <p:txBody>
          <a:bodyPr lIns="91425" tIns="91425" rIns="91425" bIns="91425" anchor="t" anchorCtr="0"/>
          <a:lstStyle>
            <a:lvl1pPr marL="342900" marR="0" lvl="0" indent="175259" algn="l" rtl="0">
              <a:lnSpc>
                <a:spcPct val="100000"/>
              </a:lnSpc>
              <a:spcBef>
                <a:spcPts val="200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25730" algn="l" rtl="0">
              <a:lnSpc>
                <a:spcPct val="100000"/>
              </a:lnSpc>
              <a:spcBef>
                <a:spcPts val="60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07950" algn="l" rtl="0">
              <a:lnSpc>
                <a:spcPct val="100000"/>
              </a:lnSpc>
              <a:spcBef>
                <a:spcPts val="6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60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60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34" name="Shape 34"/>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35" name="Shape 3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36" name="Shape 3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37" name="Shape 37"/>
          <p:cNvGrpSpPr/>
          <p:nvPr/>
        </p:nvGrpSpPr>
        <p:grpSpPr>
          <a:xfrm>
            <a:off x="0" y="1584167"/>
            <a:ext cx="9144000" cy="45291"/>
            <a:chOff x="0" y="1613645"/>
            <a:chExt cx="9144000" cy="45291"/>
          </a:xfrm>
        </p:grpSpPr>
        <p:cxnSp>
          <p:nvCxnSpPr>
            <p:cNvPr id="38" name="Shape 3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39" name="Shape 39"/>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with Picture">
    <p:bg>
      <p:bgPr>
        <a:blipFill rotWithShape="1">
          <a:blip r:embed="rId2">
            <a:alphaModFix/>
          </a:blip>
          <a:stretch>
            <a:fillRect/>
          </a:stretch>
        </a:blipFill>
        <a:effectLst/>
      </p:bgPr>
    </p:bg>
    <p:spTree>
      <p:nvGrpSpPr>
        <p:cNvPr id="1" name="Shape 40"/>
        <p:cNvGrpSpPr/>
        <p:nvPr/>
      </p:nvGrpSpPr>
      <p:grpSpPr>
        <a:xfrm>
          <a:off x="0" y="0"/>
          <a:ext cx="0" cy="0"/>
          <a:chOff x="0" y="0"/>
          <a:chExt cx="0" cy="0"/>
        </a:xfrm>
      </p:grpSpPr>
      <p:grpSp>
        <p:nvGrpSpPr>
          <p:cNvPr id="41" name="Shape 41"/>
          <p:cNvGrpSpPr/>
          <p:nvPr/>
        </p:nvGrpSpPr>
        <p:grpSpPr>
          <a:xfrm>
            <a:off x="0" y="1461245"/>
            <a:ext cx="9144000" cy="45291"/>
            <a:chOff x="0" y="1613645"/>
            <a:chExt cx="9144000" cy="45291"/>
          </a:xfrm>
        </p:grpSpPr>
        <p:cxnSp>
          <p:nvCxnSpPr>
            <p:cNvPr id="42" name="Shape 42"/>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43" name="Shape 43"/>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44" name="Shape 44"/>
          <p:cNvGrpSpPr/>
          <p:nvPr/>
        </p:nvGrpSpPr>
        <p:grpSpPr>
          <a:xfrm>
            <a:off x="0" y="4952998"/>
            <a:ext cx="9144000" cy="45291"/>
            <a:chOff x="0" y="1613645"/>
            <a:chExt cx="9144000" cy="45291"/>
          </a:xfrm>
        </p:grpSpPr>
        <p:cxnSp>
          <p:nvCxnSpPr>
            <p:cNvPr id="45" name="Shape 45"/>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46" name="Shape 46"/>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47" name="Shape 47"/>
          <p:cNvSpPr txBox="1">
            <a:spLocks noGrp="1"/>
          </p:cNvSpPr>
          <p:nvPr>
            <p:ph type="ctrTitle"/>
          </p:nvPr>
        </p:nvSpPr>
        <p:spPr>
          <a:xfrm>
            <a:off x="5365376" y="1573304"/>
            <a:ext cx="3653116" cy="2133598"/>
          </a:xfrm>
          <a:prstGeom prst="rect">
            <a:avLst/>
          </a:prstGeom>
          <a:noFill/>
          <a:ln>
            <a:noFill/>
          </a:ln>
        </p:spPr>
        <p:txBody>
          <a:bodyPr lIns="91425" tIns="91425" rIns="91425" bIns="91425" anchor="b" anchorCtr="0"/>
          <a:lstStyle>
            <a:lvl1pPr marL="0" marR="0" lvl="0" indent="0" algn="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8" name="Shape 48"/>
          <p:cNvSpPr txBox="1">
            <a:spLocks noGrp="1"/>
          </p:cNvSpPr>
          <p:nvPr>
            <p:ph type="subTitle" idx="1"/>
          </p:nvPr>
        </p:nvSpPr>
        <p:spPr>
          <a:xfrm>
            <a:off x="5365376" y="3998257"/>
            <a:ext cx="3653116" cy="883022"/>
          </a:xfrm>
          <a:prstGeom prst="rect">
            <a:avLst/>
          </a:prstGeom>
          <a:noFill/>
          <a:ln>
            <a:noFill/>
          </a:ln>
        </p:spPr>
        <p:txBody>
          <a:bodyPr lIns="91425" tIns="91425" rIns="91425" bIns="91425" anchor="t" anchorCtr="0"/>
          <a:lstStyle>
            <a:lvl1pPr marL="0" marR="0" lvl="0" indent="0" algn="r" rtl="0">
              <a:lnSpc>
                <a:spcPct val="100000"/>
              </a:lnSpc>
              <a:spcBef>
                <a:spcPts val="480"/>
              </a:spcBef>
              <a:spcAft>
                <a:spcPts val="0"/>
              </a:spcAft>
              <a:buClr>
                <a:schemeClr val="accent1"/>
              </a:buClr>
              <a:buFont typeface="Noto Sans Symbols"/>
              <a:buNone/>
              <a:defRPr sz="2400" b="1" i="0" u="none" strike="noStrike" cap="none">
                <a:solidFill>
                  <a:schemeClr val="lt1"/>
                </a:solidFill>
                <a:latin typeface="Corbel"/>
                <a:ea typeface="Corbel"/>
                <a:cs typeface="Corbel"/>
                <a:sym typeface="Corbel"/>
              </a:defRPr>
            </a:lvl1pPr>
            <a:lvl2pPr marL="457200" marR="0" lvl="1" indent="0" algn="ctr" rtl="0">
              <a:lnSpc>
                <a:spcPct val="100000"/>
              </a:lnSpc>
              <a:spcBef>
                <a:spcPts val="440"/>
              </a:spcBef>
              <a:spcAft>
                <a:spcPts val="0"/>
              </a:spcAft>
              <a:buClr>
                <a:schemeClr val="accent2"/>
              </a:buClr>
              <a:buFont typeface="Noto Sans Symbols"/>
              <a:buNone/>
              <a:defRPr sz="2200" b="1" i="0" u="none" strike="noStrike" cap="none">
                <a:solidFill>
                  <a:schemeClr val="lt1"/>
                </a:solidFill>
                <a:latin typeface="Corbel"/>
                <a:ea typeface="Corbel"/>
                <a:cs typeface="Corbel"/>
                <a:sym typeface="Corbel"/>
              </a:defRPr>
            </a:lvl2pPr>
            <a:lvl3pPr marL="914400" marR="0" lvl="2"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3pPr>
            <a:lvl4pPr marL="1371600" marR="0" lvl="3" indent="0" algn="ctr"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4pPr>
            <a:lvl5pPr marL="1828800" marR="0" lvl="4"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5pPr>
            <a:lvl6pPr marL="2286000" marR="0" lvl="5"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6pPr>
            <a:lvl7pPr marL="2743200" marR="0" lvl="6"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7pPr>
            <a:lvl8pPr marL="3200400" marR="0" lvl="7"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8pPr>
            <a:lvl9pPr marL="3657600" marR="0" lvl="8" indent="0" algn="ctr" rtl="0">
              <a:lnSpc>
                <a:spcPct val="100000"/>
              </a:lnSpc>
              <a:spcBef>
                <a:spcPts val="400"/>
              </a:spcBef>
              <a:spcAft>
                <a:spcPts val="0"/>
              </a:spcAft>
              <a:buClr>
                <a:schemeClr val="lt1"/>
              </a:buClr>
              <a:buFont typeface="Arial"/>
              <a:buNone/>
              <a:defRPr sz="2000" b="0" i="0" u="none" strike="noStrike" cap="none">
                <a:solidFill>
                  <a:schemeClr val="lt1"/>
                </a:solidFill>
                <a:latin typeface="Corbel"/>
                <a:ea typeface="Corbel"/>
                <a:cs typeface="Corbel"/>
                <a:sym typeface="Corbel"/>
              </a:defRPr>
            </a:lvl9pPr>
          </a:lstStyle>
          <a:p>
            <a:endParaRPr/>
          </a:p>
        </p:txBody>
      </p:sp>
      <p:sp>
        <p:nvSpPr>
          <p:cNvPr id="49" name="Shape 49"/>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0" name="Shape 5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1" name="Shape 51"/>
          <p:cNvSpPr/>
          <p:nvPr/>
        </p:nvSpPr>
        <p:spPr>
          <a:xfrm>
            <a:off x="134468" y="685800"/>
            <a:ext cx="5268049" cy="5268049"/>
          </a:xfrm>
          <a:prstGeom prst="ellipse">
            <a:avLst/>
          </a:prstGeom>
          <a:gradFill>
            <a:gsLst>
              <a:gs pos="0">
                <a:schemeClr val="accent1"/>
              </a:gs>
              <a:gs pos="50000">
                <a:srgbClr val="D59300"/>
              </a:gs>
              <a:gs pos="100000">
                <a:schemeClr val="accent1"/>
              </a:gs>
            </a:gsLst>
            <a:lin ang="8400000" scaled="0"/>
          </a:gradFill>
          <a:ln>
            <a:noFill/>
          </a:ln>
          <a:effectLst>
            <a:outerShdw blurRad="50799" dist="38100" dir="5400000" algn="t" rotWithShape="0">
              <a:srgbClr val="000000">
                <a:alpha val="40000"/>
              </a:srgbClr>
            </a:outerShdw>
          </a:effectLst>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52" name="Shape 52"/>
          <p:cNvSpPr/>
          <p:nvPr/>
        </p:nvSpPr>
        <p:spPr>
          <a:xfrm>
            <a:off x="229676" y="712693"/>
            <a:ext cx="4983477" cy="4983477"/>
          </a:xfrm>
          <a:prstGeom prst="ellipse">
            <a:avLst/>
          </a:prstGeom>
          <a:gradFill>
            <a:gsLst>
              <a:gs pos="0">
                <a:srgbClr val="F97817">
                  <a:alpha val="28627"/>
                </a:srgbClr>
              </a:gs>
              <a:gs pos="100000">
                <a:srgbClr val="C65805">
                  <a:alpha val="28627"/>
                </a:srgbClr>
              </a:gs>
            </a:gsLst>
            <a:lin ang="2700000" scaled="0"/>
          </a:gra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rgbClr val="FFFFFF"/>
              </a:solidFill>
              <a:latin typeface="Corbel"/>
              <a:ea typeface="Corbel"/>
              <a:cs typeface="Corbel"/>
              <a:sym typeface="Corbel"/>
            </a:endParaRPr>
          </a:p>
        </p:txBody>
      </p:sp>
      <p:sp>
        <p:nvSpPr>
          <p:cNvPr id="53" name="Shape 53"/>
          <p:cNvSpPr>
            <a:spLocks noGrp="1"/>
          </p:cNvSpPr>
          <p:nvPr>
            <p:ph type="pic" idx="2"/>
          </p:nvPr>
        </p:nvSpPr>
        <p:spPr>
          <a:xfrm>
            <a:off x="241232" y="716991"/>
            <a:ext cx="4906459" cy="4852935"/>
          </a:xfrm>
          <a:prstGeom prst="ellipse">
            <a:avLst/>
          </a:prstGeom>
          <a:noFill/>
          <a:ln>
            <a:noFill/>
          </a:ln>
        </p:spPr>
        <p:txBody>
          <a:bodyPr lIns="91425" tIns="91425" rIns="91425" bIns="91425" anchor="t" anchorCtr="0"/>
          <a:lstStyle>
            <a:lvl1pPr marL="342900" marR="0" lvl="0" indent="-342900" algn="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685800" marR="0" lvl="1" indent="125730"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079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Section Header">
    <p:bg>
      <p:bgPr>
        <a:blipFill rotWithShape="1">
          <a:blip r:embed="rId2">
            <a:alphaModFix/>
          </a:blip>
          <a:stretch>
            <a:fillRect/>
          </a:stretch>
        </a:blipFill>
        <a:effectLst/>
      </p:bgPr>
    </p:bg>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133600"/>
            <a:ext cx="8228013" cy="1362075"/>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6" name="Shape 56"/>
          <p:cNvSpPr txBox="1">
            <a:spLocks noGrp="1"/>
          </p:cNvSpPr>
          <p:nvPr>
            <p:ph type="body" idx="1"/>
          </p:nvPr>
        </p:nvSpPr>
        <p:spPr>
          <a:xfrm>
            <a:off x="457200" y="3529012"/>
            <a:ext cx="8228013" cy="1347784"/>
          </a:xfrm>
          <a:prstGeom prst="rect">
            <a:avLst/>
          </a:prstGeom>
          <a:noFill/>
          <a:ln>
            <a:noFill/>
          </a:ln>
        </p:spPr>
        <p:txBody>
          <a:bodyPr lIns="91425" tIns="91425" rIns="91425" bIns="91425" anchor="t" anchorCtr="0"/>
          <a:lstStyle>
            <a:lvl1pPr marL="0" marR="0" lvl="0" indent="0" algn="ctr" rtl="0">
              <a:lnSpc>
                <a:spcPct val="100000"/>
              </a:lnSpc>
              <a:spcBef>
                <a:spcPts val="400"/>
              </a:spcBef>
              <a:spcAft>
                <a:spcPts val="0"/>
              </a:spcAft>
              <a:buClr>
                <a:schemeClr val="accent1"/>
              </a:buClr>
              <a:buFont typeface="Noto Sans Symbols"/>
              <a:buNone/>
              <a:defRPr sz="2000" b="1" i="0" u="none" strike="noStrike" cap="none">
                <a:solidFill>
                  <a:schemeClr val="lt1"/>
                </a:solidFill>
                <a:latin typeface="Corbel"/>
                <a:ea typeface="Corbel"/>
                <a:cs typeface="Corbel"/>
                <a:sym typeface="Corbel"/>
              </a:defRPr>
            </a:lvl1pPr>
            <a:lvl2pPr marL="457200" marR="0" lvl="1" indent="0" algn="l" rtl="0">
              <a:lnSpc>
                <a:spcPct val="100000"/>
              </a:lnSpc>
              <a:spcBef>
                <a:spcPts val="360"/>
              </a:spcBef>
              <a:spcAft>
                <a:spcPts val="0"/>
              </a:spcAft>
              <a:buClr>
                <a:schemeClr val="accent2"/>
              </a:buClr>
              <a:buFont typeface="Noto Sans Symbols"/>
              <a:buNone/>
              <a:defRPr sz="1800" b="1" i="0" u="none" strike="noStrike" cap="none">
                <a:solidFill>
                  <a:schemeClr val="lt1"/>
                </a:solidFill>
                <a:latin typeface="Corbel"/>
                <a:ea typeface="Corbel"/>
                <a:cs typeface="Corbel"/>
                <a:sym typeface="Corbel"/>
              </a:defRPr>
            </a:lvl2pPr>
            <a:lvl3pPr marL="914400" marR="0" lvl="2"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3pPr>
            <a:lvl4pPr marL="1371600" marR="0" lvl="3" indent="0" algn="l" rtl="0">
              <a:lnSpc>
                <a:spcPct val="100000"/>
              </a:lnSpc>
              <a:spcBef>
                <a:spcPts val="280"/>
              </a:spcBef>
              <a:spcAft>
                <a:spcPts val="0"/>
              </a:spcAft>
              <a:buClr>
                <a:schemeClr val="accent2"/>
              </a:buClr>
              <a:buFont typeface="Noto Sans Symbols"/>
              <a:buNone/>
              <a:defRPr sz="1400" b="1" i="0" u="none" strike="noStrike" cap="none">
                <a:solidFill>
                  <a:schemeClr val="lt1"/>
                </a:solidFill>
                <a:latin typeface="Corbel"/>
                <a:ea typeface="Corbel"/>
                <a:cs typeface="Corbel"/>
                <a:sym typeface="Corbel"/>
              </a:defRPr>
            </a:lvl4pPr>
            <a:lvl5pPr marL="1828800" marR="0" lvl="4" indent="0" algn="l" rtl="0">
              <a:lnSpc>
                <a:spcPct val="100000"/>
              </a:lnSpc>
              <a:spcBef>
                <a:spcPts val="280"/>
              </a:spcBef>
              <a:spcAft>
                <a:spcPts val="0"/>
              </a:spcAft>
              <a:buClr>
                <a:schemeClr val="accent1"/>
              </a:buClr>
              <a:buFont typeface="Noto Sans Symbols"/>
              <a:buNone/>
              <a:defRPr sz="1400" b="1" i="0" u="none" strike="noStrike" cap="none">
                <a:solidFill>
                  <a:schemeClr val="lt1"/>
                </a:solidFill>
                <a:latin typeface="Corbel"/>
                <a:ea typeface="Corbel"/>
                <a:cs typeface="Corbel"/>
                <a:sym typeface="Corbel"/>
              </a:defRPr>
            </a:lvl5pPr>
            <a:lvl6pPr marL="2286000" marR="0" lvl="5"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6pPr>
            <a:lvl7pPr marL="2743200" marR="0" lvl="6"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7pPr>
            <a:lvl8pPr marL="3200400" marR="0" lvl="7"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8pPr>
            <a:lvl9pPr marL="3657600" marR="0" lvl="8" indent="0" algn="l" rtl="0">
              <a:lnSpc>
                <a:spcPct val="100000"/>
              </a:lnSpc>
              <a:spcBef>
                <a:spcPts val="280"/>
              </a:spcBef>
              <a:spcAft>
                <a:spcPts val="0"/>
              </a:spcAft>
              <a:buClr>
                <a:schemeClr val="lt1"/>
              </a:buClr>
              <a:buFont typeface="Arial"/>
              <a:buNone/>
              <a:defRPr sz="1400" b="0" i="0" u="none" strike="noStrike" cap="none">
                <a:solidFill>
                  <a:schemeClr val="lt1"/>
                </a:solidFill>
                <a:latin typeface="Corbel"/>
                <a:ea typeface="Corbel"/>
                <a:cs typeface="Corbel"/>
                <a:sym typeface="Corbel"/>
              </a:defRPr>
            </a:lvl9pPr>
          </a:lstStyle>
          <a:p>
            <a:endParaRPr/>
          </a:p>
        </p:txBody>
      </p:sp>
      <p:sp>
        <p:nvSpPr>
          <p:cNvPr id="57" name="Shape 57"/>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8" name="Shape 58"/>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59" name="Shape 59"/>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60" name="Shape 60"/>
          <p:cNvGrpSpPr/>
          <p:nvPr/>
        </p:nvGrpSpPr>
        <p:grpSpPr>
          <a:xfrm>
            <a:off x="0" y="1447798"/>
            <a:ext cx="9144000" cy="45291"/>
            <a:chOff x="0" y="1613645"/>
            <a:chExt cx="9144000" cy="45291"/>
          </a:xfrm>
        </p:grpSpPr>
        <p:cxnSp>
          <p:nvCxnSpPr>
            <p:cNvPr id="61" name="Shape 61"/>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62" name="Shape 62"/>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grpSp>
        <p:nvGrpSpPr>
          <p:cNvPr id="63" name="Shape 63"/>
          <p:cNvGrpSpPr/>
          <p:nvPr/>
        </p:nvGrpSpPr>
        <p:grpSpPr>
          <a:xfrm>
            <a:off x="0" y="4939550"/>
            <a:ext cx="9144000" cy="45291"/>
            <a:chOff x="0" y="1613645"/>
            <a:chExt cx="9144000" cy="45291"/>
          </a:xfrm>
        </p:grpSpPr>
        <p:cxnSp>
          <p:nvCxnSpPr>
            <p:cNvPr id="64" name="Shape 6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65" name="Shape 65"/>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8" name="Shape 68"/>
          <p:cNvSpPr txBox="1">
            <a:spLocks noGrp="1"/>
          </p:cNvSpPr>
          <p:nvPr>
            <p:ph type="body" idx="1"/>
          </p:nvPr>
        </p:nvSpPr>
        <p:spPr>
          <a:xfrm>
            <a:off x="457200" y="2057400"/>
            <a:ext cx="3931918" cy="3980328"/>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58419"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2860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6pPr>
            <a:lvl7pPr marL="2971800" marR="0" lvl="6" indent="22860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7pPr>
            <a:lvl8pPr marL="3429000" marR="0" lvl="7" indent="22860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8pPr>
            <a:lvl9pPr marL="3886200" marR="0" lvl="8" indent="22860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9pPr>
          </a:lstStyle>
          <a:p>
            <a:endParaRPr/>
          </a:p>
        </p:txBody>
      </p:sp>
      <p:sp>
        <p:nvSpPr>
          <p:cNvPr id="69" name="Shape 69"/>
          <p:cNvSpPr txBox="1">
            <a:spLocks noGrp="1"/>
          </p:cNvSpPr>
          <p:nvPr>
            <p:ph type="body" idx="2"/>
          </p:nvPr>
        </p:nvSpPr>
        <p:spPr>
          <a:xfrm>
            <a:off x="4754880" y="2057400"/>
            <a:ext cx="3931918" cy="3980328"/>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58419"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2860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6pPr>
            <a:lvl7pPr marL="2971800" marR="0" lvl="6" indent="22860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7pPr>
            <a:lvl8pPr marL="3429000" marR="0" lvl="7" indent="22860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8pPr>
            <a:lvl9pPr marL="3886200" marR="0" lvl="8" indent="228600" algn="l" rtl="0">
              <a:lnSpc>
                <a:spcPct val="100000"/>
              </a:lnSpc>
              <a:spcBef>
                <a:spcPts val="360"/>
              </a:spcBef>
              <a:spcAft>
                <a:spcPts val="0"/>
              </a:spcAft>
              <a:buClr>
                <a:schemeClr val="lt1"/>
              </a:buClr>
              <a:buSzPct val="100000"/>
              <a:buFont typeface="Arial"/>
              <a:buChar char="•"/>
              <a:defRPr sz="1800" b="0" i="0" u="none" strike="noStrike" cap="none">
                <a:solidFill>
                  <a:schemeClr val="lt1"/>
                </a:solidFill>
                <a:latin typeface="Corbel"/>
                <a:ea typeface="Corbel"/>
                <a:cs typeface="Corbel"/>
                <a:sym typeface="Corbel"/>
              </a:defRPr>
            </a:lvl9pPr>
          </a:lstStyle>
          <a:p>
            <a:endParaRPr/>
          </a:p>
        </p:txBody>
      </p:sp>
      <p:sp>
        <p:nvSpPr>
          <p:cNvPr id="70" name="Shape 70"/>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71" name="Shape 71"/>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72" name="Shape 72"/>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73" name="Shape 73"/>
          <p:cNvGrpSpPr/>
          <p:nvPr/>
        </p:nvGrpSpPr>
        <p:grpSpPr>
          <a:xfrm>
            <a:off x="0" y="1584167"/>
            <a:ext cx="9144000" cy="45291"/>
            <a:chOff x="0" y="1613645"/>
            <a:chExt cx="9144000" cy="45291"/>
          </a:xfrm>
        </p:grpSpPr>
        <p:cxnSp>
          <p:nvCxnSpPr>
            <p:cNvPr id="74" name="Shape 7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75" name="Shape 75"/>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76"/>
        <p:cNvGrpSpPr/>
        <p:nvPr/>
      </p:nvGrpSpPr>
      <p:grpSpPr>
        <a:xfrm>
          <a:off x="0" y="0"/>
          <a:ext cx="0" cy="0"/>
          <a:chOff x="0" y="0"/>
          <a:chExt cx="0" cy="0"/>
        </a:xfrm>
      </p:grpSpPr>
      <p:grpSp>
        <p:nvGrpSpPr>
          <p:cNvPr id="77" name="Shape 77"/>
          <p:cNvGrpSpPr/>
          <p:nvPr/>
        </p:nvGrpSpPr>
        <p:grpSpPr>
          <a:xfrm>
            <a:off x="0" y="1584167"/>
            <a:ext cx="9144000" cy="45291"/>
            <a:chOff x="0" y="1613645"/>
            <a:chExt cx="9144000" cy="45291"/>
          </a:xfrm>
        </p:grpSpPr>
        <p:cxnSp>
          <p:nvCxnSpPr>
            <p:cNvPr id="78" name="Shape 78"/>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79" name="Shape 79"/>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
        <p:nvSpPr>
          <p:cNvPr id="80" name="Shape 8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1" name="Shape 81"/>
          <p:cNvSpPr txBox="1">
            <a:spLocks noGrp="1"/>
          </p:cNvSpPr>
          <p:nvPr>
            <p:ph type="body" idx="1"/>
          </p:nvPr>
        </p:nvSpPr>
        <p:spPr>
          <a:xfrm>
            <a:off x="457200" y="1734666"/>
            <a:ext cx="3931918" cy="744071"/>
          </a:xfrm>
          <a:prstGeom prst="rect">
            <a:avLst/>
          </a:prstGeom>
          <a:noFill/>
          <a:ln>
            <a:noFill/>
          </a:ln>
        </p:spPr>
        <p:txBody>
          <a:bodyPr lIns="91425" tIns="91425" rIns="91425" bIns="91425" anchor="ctr" anchorCtr="0"/>
          <a:lstStyle>
            <a:lvl1pPr marL="0" marR="0" lvl="0" indent="0" algn="ctr" rtl="0">
              <a:lnSpc>
                <a:spcPct val="100000"/>
              </a:lnSpc>
              <a:spcBef>
                <a:spcPts val="560"/>
              </a:spcBef>
              <a:spcAft>
                <a:spcPts val="0"/>
              </a:spcAft>
              <a:buClr>
                <a:schemeClr val="accent1"/>
              </a:buClr>
              <a:buFont typeface="Noto Sans Symbols"/>
              <a:buNone/>
              <a:defRPr sz="2800" b="1" i="0" u="none" strike="noStrike" cap="none">
                <a:solidFill>
                  <a:schemeClr val="accent1"/>
                </a:solidFill>
                <a:latin typeface="Corbel"/>
                <a:ea typeface="Corbel"/>
                <a:cs typeface="Corbel"/>
                <a:sym typeface="Corbel"/>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2pPr>
            <a:lvl3pPr marL="914400" marR="0" lvl="2"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3pPr>
            <a:lvl4pPr marL="1371600" marR="0" lvl="3" indent="0" algn="l" rtl="0">
              <a:lnSpc>
                <a:spcPct val="100000"/>
              </a:lnSpc>
              <a:spcBef>
                <a:spcPts val="320"/>
              </a:spcBef>
              <a:spcAft>
                <a:spcPts val="0"/>
              </a:spcAft>
              <a:buClr>
                <a:schemeClr val="accent2"/>
              </a:buClr>
              <a:buFont typeface="Noto Sans Symbols"/>
              <a:buNone/>
              <a:defRPr sz="1600" b="1" i="0" u="none" strike="noStrike" cap="none">
                <a:solidFill>
                  <a:schemeClr val="lt1"/>
                </a:solidFill>
                <a:latin typeface="Corbel"/>
                <a:ea typeface="Corbel"/>
                <a:cs typeface="Corbel"/>
                <a:sym typeface="Corbel"/>
              </a:defRPr>
            </a:lvl4pPr>
            <a:lvl5pPr marL="1828800" marR="0" lvl="4"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5pPr>
            <a:lvl6pPr marL="2286000" marR="0" lvl="5"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6pPr>
            <a:lvl7pPr marL="2743200" marR="0" lvl="6"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7pPr>
            <a:lvl8pPr marL="3200400" marR="0" lvl="7"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8pPr>
            <a:lvl9pPr marL="3657600" marR="0" lvl="8"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9pPr>
          </a:lstStyle>
          <a:p>
            <a:endParaRPr/>
          </a:p>
        </p:txBody>
      </p:sp>
      <p:sp>
        <p:nvSpPr>
          <p:cNvPr id="82" name="Shape 82"/>
          <p:cNvSpPr txBox="1">
            <a:spLocks noGrp="1"/>
          </p:cNvSpPr>
          <p:nvPr>
            <p:ph type="body" idx="2"/>
          </p:nvPr>
        </p:nvSpPr>
        <p:spPr>
          <a:xfrm>
            <a:off x="457200" y="2514600"/>
            <a:ext cx="3931918" cy="3523129"/>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58419"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778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6pPr>
            <a:lvl7pPr marL="2971800" marR="0" lvl="6" indent="1778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7pPr>
            <a:lvl8pPr marL="3429000" marR="0" lvl="7" indent="1778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8pPr>
            <a:lvl9pPr marL="3886200" marR="0" lvl="8" indent="1778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9pPr>
          </a:lstStyle>
          <a:p>
            <a:endParaRPr/>
          </a:p>
        </p:txBody>
      </p:sp>
      <p:sp>
        <p:nvSpPr>
          <p:cNvPr id="83" name="Shape 83"/>
          <p:cNvSpPr txBox="1">
            <a:spLocks noGrp="1"/>
          </p:cNvSpPr>
          <p:nvPr>
            <p:ph type="body" idx="3"/>
          </p:nvPr>
        </p:nvSpPr>
        <p:spPr>
          <a:xfrm>
            <a:off x="4754880" y="1734666"/>
            <a:ext cx="3931918" cy="744071"/>
          </a:xfrm>
          <a:prstGeom prst="rect">
            <a:avLst/>
          </a:prstGeom>
          <a:noFill/>
          <a:ln>
            <a:noFill/>
          </a:ln>
        </p:spPr>
        <p:txBody>
          <a:bodyPr lIns="91425" tIns="91425" rIns="91425" bIns="91425" anchor="ctr" anchorCtr="0"/>
          <a:lstStyle>
            <a:lvl1pPr marL="0" marR="0" lvl="0" indent="0" algn="ctr" rtl="0">
              <a:lnSpc>
                <a:spcPct val="100000"/>
              </a:lnSpc>
              <a:spcBef>
                <a:spcPts val="560"/>
              </a:spcBef>
              <a:spcAft>
                <a:spcPts val="0"/>
              </a:spcAft>
              <a:buClr>
                <a:schemeClr val="accent1"/>
              </a:buClr>
              <a:buFont typeface="Noto Sans Symbols"/>
              <a:buNone/>
              <a:defRPr sz="2800" b="1" i="0" u="none" strike="noStrike" cap="none">
                <a:solidFill>
                  <a:schemeClr val="accent1"/>
                </a:solidFill>
                <a:latin typeface="Corbel"/>
                <a:ea typeface="Corbel"/>
                <a:cs typeface="Corbel"/>
                <a:sym typeface="Corbel"/>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lt1"/>
                </a:solidFill>
                <a:latin typeface="Corbel"/>
                <a:ea typeface="Corbel"/>
                <a:cs typeface="Corbel"/>
                <a:sym typeface="Corbel"/>
              </a:defRPr>
            </a:lvl2pPr>
            <a:lvl3pPr marL="914400" marR="0" lvl="2" indent="0" algn="l"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3pPr>
            <a:lvl4pPr marL="1371600" marR="0" lvl="3" indent="0" algn="l" rtl="0">
              <a:lnSpc>
                <a:spcPct val="100000"/>
              </a:lnSpc>
              <a:spcBef>
                <a:spcPts val="320"/>
              </a:spcBef>
              <a:spcAft>
                <a:spcPts val="0"/>
              </a:spcAft>
              <a:buClr>
                <a:schemeClr val="accent2"/>
              </a:buClr>
              <a:buFont typeface="Noto Sans Symbols"/>
              <a:buNone/>
              <a:defRPr sz="1600" b="1" i="0" u="none" strike="noStrike" cap="none">
                <a:solidFill>
                  <a:schemeClr val="lt1"/>
                </a:solidFill>
                <a:latin typeface="Corbel"/>
                <a:ea typeface="Corbel"/>
                <a:cs typeface="Corbel"/>
                <a:sym typeface="Corbel"/>
              </a:defRPr>
            </a:lvl4pPr>
            <a:lvl5pPr marL="1828800" marR="0" lvl="4" indent="0" algn="l" rtl="0">
              <a:lnSpc>
                <a:spcPct val="100000"/>
              </a:lnSpc>
              <a:spcBef>
                <a:spcPts val="320"/>
              </a:spcBef>
              <a:spcAft>
                <a:spcPts val="0"/>
              </a:spcAft>
              <a:buClr>
                <a:schemeClr val="accent1"/>
              </a:buClr>
              <a:buFont typeface="Noto Sans Symbols"/>
              <a:buNone/>
              <a:defRPr sz="1600" b="1" i="0" u="none" strike="noStrike" cap="none">
                <a:solidFill>
                  <a:schemeClr val="lt1"/>
                </a:solidFill>
                <a:latin typeface="Corbel"/>
                <a:ea typeface="Corbel"/>
                <a:cs typeface="Corbel"/>
                <a:sym typeface="Corbel"/>
              </a:defRPr>
            </a:lvl5pPr>
            <a:lvl6pPr marL="2286000" marR="0" lvl="5"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6pPr>
            <a:lvl7pPr marL="2743200" marR="0" lvl="6"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7pPr>
            <a:lvl8pPr marL="3200400" marR="0" lvl="7"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8pPr>
            <a:lvl9pPr marL="3657600" marR="0" lvl="8" indent="0" algn="l" rtl="0">
              <a:lnSpc>
                <a:spcPct val="100000"/>
              </a:lnSpc>
              <a:spcBef>
                <a:spcPts val="320"/>
              </a:spcBef>
              <a:spcAft>
                <a:spcPts val="0"/>
              </a:spcAft>
              <a:buClr>
                <a:schemeClr val="lt1"/>
              </a:buClr>
              <a:buFont typeface="Arial"/>
              <a:buNone/>
              <a:defRPr sz="1600" b="1" i="0" u="none" strike="noStrike" cap="none">
                <a:solidFill>
                  <a:schemeClr val="lt1"/>
                </a:solidFill>
                <a:latin typeface="Corbel"/>
                <a:ea typeface="Corbel"/>
                <a:cs typeface="Corbel"/>
                <a:sym typeface="Corbel"/>
              </a:defRPr>
            </a:lvl9pPr>
          </a:lstStyle>
          <a:p>
            <a:endParaRPr/>
          </a:p>
        </p:txBody>
      </p:sp>
      <p:sp>
        <p:nvSpPr>
          <p:cNvPr id="84" name="Shape 84"/>
          <p:cNvSpPr txBox="1">
            <a:spLocks noGrp="1"/>
          </p:cNvSpPr>
          <p:nvPr>
            <p:ph type="body" idx="4"/>
          </p:nvPr>
        </p:nvSpPr>
        <p:spPr>
          <a:xfrm>
            <a:off x="4754880" y="2514600"/>
            <a:ext cx="3931918" cy="3523129"/>
          </a:xfrm>
          <a:prstGeom prst="rect">
            <a:avLst/>
          </a:prstGeom>
          <a:noFill/>
          <a:ln>
            <a:noFill/>
          </a:ln>
        </p:spPr>
        <p:txBody>
          <a:bodyPr lIns="91425" tIns="91425" rIns="91425" bIns="91425" anchor="t" anchorCtr="0"/>
          <a:lstStyle>
            <a:lvl1pPr marL="342900" marR="0" lvl="0" indent="11430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1pPr>
            <a:lvl2pPr marL="685800" marR="0" lvl="1"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2pPr>
            <a:lvl3pPr marL="1035050" marR="0" lvl="2" indent="58419"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1778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6pPr>
            <a:lvl7pPr marL="2971800" marR="0" lvl="6" indent="1778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7pPr>
            <a:lvl8pPr marL="3429000" marR="0" lvl="7" indent="1778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8pPr>
            <a:lvl9pPr marL="3886200" marR="0" lvl="8" indent="177800" algn="l" rtl="0">
              <a:lnSpc>
                <a:spcPct val="100000"/>
              </a:lnSpc>
              <a:spcBef>
                <a:spcPts val="320"/>
              </a:spcBef>
              <a:spcAft>
                <a:spcPts val="0"/>
              </a:spcAft>
              <a:buClr>
                <a:schemeClr val="lt1"/>
              </a:buClr>
              <a:buSzPct val="100000"/>
              <a:buFont typeface="Arial"/>
              <a:buChar char="•"/>
              <a:defRPr sz="1600" b="0" i="0" u="none" strike="noStrike" cap="none">
                <a:solidFill>
                  <a:schemeClr val="lt1"/>
                </a:solidFill>
                <a:latin typeface="Corbel"/>
                <a:ea typeface="Corbel"/>
                <a:cs typeface="Corbel"/>
                <a:sym typeface="Corbel"/>
              </a:defRPr>
            </a:lvl9pPr>
          </a:lstStyle>
          <a:p>
            <a:endParaRPr/>
          </a:p>
        </p:txBody>
      </p:sp>
      <p:sp>
        <p:nvSpPr>
          <p:cNvPr id="85" name="Shape 85"/>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86" name="Shape 86"/>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87" name="Shape 87"/>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0" name="Shape 90"/>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91" name="Shape 91"/>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92" name="Shape 92"/>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grpSp>
        <p:nvGrpSpPr>
          <p:cNvPr id="93" name="Shape 93"/>
          <p:cNvGrpSpPr/>
          <p:nvPr/>
        </p:nvGrpSpPr>
        <p:grpSpPr>
          <a:xfrm>
            <a:off x="0" y="1584167"/>
            <a:ext cx="9144000" cy="45291"/>
            <a:chOff x="0" y="1613645"/>
            <a:chExt cx="9144000" cy="45291"/>
          </a:xfrm>
        </p:grpSpPr>
        <p:cxnSp>
          <p:nvCxnSpPr>
            <p:cNvPr id="94" name="Shape 94"/>
            <p:cNvCxnSpPr/>
            <p:nvPr/>
          </p:nvCxnSpPr>
          <p:spPr>
            <a:xfrm>
              <a:off x="0" y="1657350"/>
              <a:ext cx="9144000" cy="1587"/>
            </a:xfrm>
            <a:prstGeom prst="straightConnector1">
              <a:avLst/>
            </a:prstGeom>
            <a:noFill/>
            <a:ln w="88900" cap="flat" cmpd="sng">
              <a:solidFill>
                <a:srgbClr val="5798E8"/>
              </a:solidFill>
              <a:prstDash val="solid"/>
              <a:round/>
              <a:headEnd type="none" w="med" len="med"/>
              <a:tailEnd type="none" w="med" len="med"/>
            </a:ln>
          </p:spPr>
        </p:cxnSp>
        <p:cxnSp>
          <p:nvCxnSpPr>
            <p:cNvPr id="95" name="Shape 95"/>
            <p:cNvCxnSpPr/>
            <p:nvPr/>
          </p:nvCxnSpPr>
          <p:spPr>
            <a:xfrm>
              <a:off x="0" y="1613645"/>
              <a:ext cx="9144000" cy="1587"/>
            </a:xfrm>
            <a:prstGeom prst="straightConnector1">
              <a:avLst/>
            </a:prstGeom>
            <a:noFill/>
            <a:ln w="9525" cap="flat" cmpd="sng">
              <a:solidFill>
                <a:schemeClr val="lt1"/>
              </a:solidFill>
              <a:prstDash val="solid"/>
              <a:round/>
              <a:headEnd type="none" w="med" len="med"/>
              <a:tailEnd type="none" w="med" len="med"/>
            </a:ln>
          </p:spPr>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96"/>
        <p:cNvGrpSpPr/>
        <p:nvPr/>
      </p:nvGrpSpPr>
      <p:grpSpPr>
        <a:xfrm>
          <a:off x="0" y="0"/>
          <a:ext cx="0" cy="0"/>
          <a:chOff x="0" y="0"/>
          <a:chExt cx="0" cy="0"/>
        </a:xfrm>
      </p:grpSpPr>
      <p:sp>
        <p:nvSpPr>
          <p:cNvPr id="97" name="Shape 97"/>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98" name="Shape 98"/>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99" name="Shape 99"/>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457199" y="658906"/>
            <a:ext cx="3602036" cy="1162048"/>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lt1"/>
              </a:buClr>
              <a:buFont typeface="Corbel"/>
              <a:buNone/>
              <a:defRPr sz="36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2" name="Shape 102"/>
          <p:cNvSpPr txBox="1">
            <a:spLocks noGrp="1"/>
          </p:cNvSpPr>
          <p:nvPr>
            <p:ph type="body" idx="1"/>
          </p:nvPr>
        </p:nvSpPr>
        <p:spPr>
          <a:xfrm>
            <a:off x="4473387" y="273051"/>
            <a:ext cx="4206240" cy="5778498"/>
          </a:xfrm>
          <a:prstGeom prst="rect">
            <a:avLst/>
          </a:prstGeom>
          <a:noFill/>
          <a:ln>
            <a:noFill/>
          </a:ln>
        </p:spPr>
        <p:txBody>
          <a:bodyPr lIns="91425" tIns="91425" rIns="91425" bIns="91425" anchor="t" anchorCtr="0"/>
          <a:lstStyle>
            <a:lvl1pPr marL="342900" marR="0" lvl="0" indent="175259"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25730"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079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03" name="Shape 103"/>
          <p:cNvSpPr txBox="1">
            <a:spLocks noGrp="1"/>
          </p:cNvSpPr>
          <p:nvPr>
            <p:ph type="body" idx="2"/>
          </p:nvPr>
        </p:nvSpPr>
        <p:spPr>
          <a:xfrm>
            <a:off x="457199" y="1905000"/>
            <a:ext cx="3602036" cy="3733800"/>
          </a:xfrm>
          <a:prstGeom prst="rect">
            <a:avLst/>
          </a:prstGeom>
          <a:noFill/>
          <a:ln>
            <a:noFill/>
          </a:ln>
        </p:spPr>
        <p:txBody>
          <a:bodyPr lIns="91425" tIns="91425" rIns="91425" bIns="91425" anchor="t" anchorCtr="0"/>
          <a:lstStyle>
            <a:lvl1pPr marL="0" marR="0" lvl="0" indent="0" algn="ctr" rtl="0">
              <a:lnSpc>
                <a:spcPct val="100000"/>
              </a:lnSpc>
              <a:spcBef>
                <a:spcPts val="360"/>
              </a:spcBef>
              <a:spcAft>
                <a:spcPts val="0"/>
              </a:spcAft>
              <a:buClr>
                <a:schemeClr val="accent1"/>
              </a:buClr>
              <a:buFont typeface="Noto Sans Symbols"/>
              <a:buNone/>
              <a:defRPr sz="1800" b="1" i="0" u="none" strike="noStrike" cap="none">
                <a:solidFill>
                  <a:schemeClr val="lt1"/>
                </a:solidFill>
                <a:latin typeface="Corbel"/>
                <a:ea typeface="Corbel"/>
                <a:cs typeface="Corbel"/>
                <a:sym typeface="Corbel"/>
              </a:defRPr>
            </a:lvl1pPr>
            <a:lvl2pPr marL="457200" marR="0" lvl="1" indent="0" algn="l" rtl="0">
              <a:lnSpc>
                <a:spcPct val="100000"/>
              </a:lnSpc>
              <a:spcBef>
                <a:spcPts val="240"/>
              </a:spcBef>
              <a:spcAft>
                <a:spcPts val="0"/>
              </a:spcAft>
              <a:buClr>
                <a:schemeClr val="accent2"/>
              </a:buClr>
              <a:buFont typeface="Noto Sans Symbols"/>
              <a:buNone/>
              <a:defRPr sz="1200" b="1" i="0" u="none" strike="noStrike" cap="none">
                <a:solidFill>
                  <a:schemeClr val="lt1"/>
                </a:solidFill>
                <a:latin typeface="Corbel"/>
                <a:ea typeface="Corbel"/>
                <a:cs typeface="Corbel"/>
                <a:sym typeface="Corbel"/>
              </a:defRPr>
            </a:lvl2pPr>
            <a:lvl3pPr marL="914400" marR="0" lvl="2" indent="0" algn="l" rtl="0">
              <a:lnSpc>
                <a:spcPct val="100000"/>
              </a:lnSpc>
              <a:spcBef>
                <a:spcPts val="200"/>
              </a:spcBef>
              <a:spcAft>
                <a:spcPts val="0"/>
              </a:spcAft>
              <a:buClr>
                <a:schemeClr val="accent1"/>
              </a:buClr>
              <a:buFont typeface="Noto Sans Symbols"/>
              <a:buNone/>
              <a:defRPr sz="1000" b="1" i="0" u="none" strike="noStrike" cap="none">
                <a:solidFill>
                  <a:schemeClr val="lt1"/>
                </a:solidFill>
                <a:latin typeface="Corbel"/>
                <a:ea typeface="Corbel"/>
                <a:cs typeface="Corbel"/>
                <a:sym typeface="Corbel"/>
              </a:defRPr>
            </a:lvl3pPr>
            <a:lvl4pPr marL="1371600" marR="0" lvl="3" indent="0" algn="l" rtl="0">
              <a:lnSpc>
                <a:spcPct val="100000"/>
              </a:lnSpc>
              <a:spcBef>
                <a:spcPts val="180"/>
              </a:spcBef>
              <a:spcAft>
                <a:spcPts val="0"/>
              </a:spcAft>
              <a:buClr>
                <a:schemeClr val="accent2"/>
              </a:buClr>
              <a:buFont typeface="Noto Sans Symbols"/>
              <a:buNone/>
              <a:defRPr sz="900" b="1" i="0" u="none" strike="noStrike" cap="none">
                <a:solidFill>
                  <a:schemeClr val="lt1"/>
                </a:solidFill>
                <a:latin typeface="Corbel"/>
                <a:ea typeface="Corbel"/>
                <a:cs typeface="Corbel"/>
                <a:sym typeface="Corbel"/>
              </a:defRPr>
            </a:lvl4pPr>
            <a:lvl5pPr marL="1828800" marR="0" lvl="4" indent="0" algn="l" rtl="0">
              <a:lnSpc>
                <a:spcPct val="100000"/>
              </a:lnSpc>
              <a:spcBef>
                <a:spcPts val="180"/>
              </a:spcBef>
              <a:spcAft>
                <a:spcPts val="0"/>
              </a:spcAft>
              <a:buClr>
                <a:schemeClr val="accent1"/>
              </a:buClr>
              <a:buFont typeface="Noto Sans Symbols"/>
              <a:buNone/>
              <a:defRPr sz="900" b="1" i="0" u="none" strike="noStrike" cap="none">
                <a:solidFill>
                  <a:schemeClr val="lt1"/>
                </a:solidFill>
                <a:latin typeface="Corbel"/>
                <a:ea typeface="Corbel"/>
                <a:cs typeface="Corbel"/>
                <a:sym typeface="Corbel"/>
              </a:defRPr>
            </a:lvl5pPr>
            <a:lvl6pPr marL="2286000" marR="0" lvl="5"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6pPr>
            <a:lvl7pPr marL="2743200" marR="0" lvl="6"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7pPr>
            <a:lvl8pPr marL="3200400" marR="0" lvl="7"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8pPr>
            <a:lvl9pPr marL="3657600" marR="0" lvl="8" indent="0" algn="l" rtl="0">
              <a:lnSpc>
                <a:spcPct val="100000"/>
              </a:lnSpc>
              <a:spcBef>
                <a:spcPts val="180"/>
              </a:spcBef>
              <a:spcAft>
                <a:spcPts val="0"/>
              </a:spcAft>
              <a:buClr>
                <a:schemeClr val="lt1"/>
              </a:buClr>
              <a:buFont typeface="Arial"/>
              <a:buNone/>
              <a:defRPr sz="900" b="0" i="0" u="none" strike="noStrike" cap="none">
                <a:solidFill>
                  <a:schemeClr val="lt1"/>
                </a:solidFill>
                <a:latin typeface="Corbel"/>
                <a:ea typeface="Corbel"/>
                <a:cs typeface="Corbel"/>
                <a:sym typeface="Corbel"/>
              </a:defRPr>
            </a:lvl9pPr>
          </a:lstStyle>
          <a:p>
            <a:endParaRPr/>
          </a:p>
        </p:txBody>
      </p:sp>
      <p:sp>
        <p:nvSpPr>
          <p:cNvPr id="104" name="Shape 104"/>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05" name="Shape 105"/>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06" name="Shape 106"/>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Corbel"/>
              <a:buNone/>
            </a:pPr>
            <a:fld id="{00000000-1234-1234-1234-123412341234}" type="slidenum">
              <a:rPr lang="en-GB" sz="1200" b="0" i="0" u="none" strike="noStrike" cap="none">
                <a:solidFill>
                  <a:srgbClr val="FFFFFF"/>
                </a:solidFill>
                <a:latin typeface="Corbel"/>
                <a:ea typeface="Corbel"/>
                <a:cs typeface="Corbel"/>
                <a:sym typeface="Corbel"/>
              </a:rPr>
              <a:t>‹#›</a:t>
            </a:fld>
            <a:endParaRPr lang="en-GB" sz="1200" b="0" i="0" u="none" strike="noStrike" cap="none">
              <a:solidFill>
                <a:srgbClr val="FFFFFF"/>
              </a:solidFill>
              <a:latin typeface="Corbel"/>
              <a:ea typeface="Corbel"/>
              <a:cs typeface="Corbel"/>
              <a:sym typeface="Corbe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5">
            <a:alphaModFix/>
          </a:blip>
          <a:stretch>
            <a:fillRect/>
          </a:stretch>
        </a:blip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lt1"/>
              </a:buClr>
              <a:buFont typeface="Corbel"/>
              <a:buNone/>
              <a:defRPr sz="4800" b="1" i="0" u="none" strike="noStrike" cap="none">
                <a:solidFill>
                  <a:schemeClr val="lt1"/>
                </a:solidFill>
                <a:latin typeface="Corbel"/>
                <a:ea typeface="Corbel"/>
                <a:cs typeface="Corbel"/>
                <a:sym typeface="Corbel"/>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 name="Shape 11"/>
          <p:cNvSpPr txBox="1">
            <a:spLocks noGrp="1"/>
          </p:cNvSpPr>
          <p:nvPr>
            <p:ph type="body" idx="1"/>
          </p:nvPr>
        </p:nvSpPr>
        <p:spPr>
          <a:xfrm>
            <a:off x="457200" y="2057400"/>
            <a:ext cx="8229600" cy="3962399"/>
          </a:xfrm>
          <a:prstGeom prst="rect">
            <a:avLst/>
          </a:prstGeom>
          <a:noFill/>
          <a:ln>
            <a:noFill/>
          </a:ln>
        </p:spPr>
        <p:txBody>
          <a:bodyPr lIns="91425" tIns="91425" rIns="91425" bIns="91425" anchor="t" anchorCtr="0"/>
          <a:lstStyle>
            <a:lvl1pPr marL="342900" marR="0" lvl="0" indent="175259" algn="l" rtl="0">
              <a:lnSpc>
                <a:spcPct val="100000"/>
              </a:lnSpc>
              <a:spcBef>
                <a:spcPts val="480"/>
              </a:spcBef>
              <a:spcAft>
                <a:spcPts val="0"/>
              </a:spcAft>
              <a:buClr>
                <a:schemeClr val="accent1"/>
              </a:buClr>
              <a:buSzPct val="90000"/>
              <a:buFont typeface="Noto Sans Symbols"/>
              <a:buChar char="●"/>
              <a:defRPr sz="2400" b="1" i="0" u="none" strike="noStrike" cap="none">
                <a:solidFill>
                  <a:schemeClr val="lt1"/>
                </a:solidFill>
                <a:latin typeface="Corbel"/>
                <a:ea typeface="Corbel"/>
                <a:cs typeface="Corbel"/>
                <a:sym typeface="Corbel"/>
              </a:defRPr>
            </a:lvl1pPr>
            <a:lvl2pPr marL="685800" marR="0" lvl="1" indent="125730" algn="l" rtl="0">
              <a:lnSpc>
                <a:spcPct val="100000"/>
              </a:lnSpc>
              <a:spcBef>
                <a:spcPts val="440"/>
              </a:spcBef>
              <a:spcAft>
                <a:spcPts val="0"/>
              </a:spcAft>
              <a:buClr>
                <a:schemeClr val="accent2"/>
              </a:buClr>
              <a:buSzPct val="90000"/>
              <a:buFont typeface="Noto Sans Symbols"/>
              <a:buChar char="●"/>
              <a:defRPr sz="2200" b="1" i="0" u="none" strike="noStrike" cap="none">
                <a:solidFill>
                  <a:schemeClr val="lt1"/>
                </a:solidFill>
                <a:latin typeface="Corbel"/>
                <a:ea typeface="Corbel"/>
                <a:cs typeface="Corbel"/>
                <a:sym typeface="Corbel"/>
              </a:defRPr>
            </a:lvl2pPr>
            <a:lvl3pPr marL="1035050" marR="0" lvl="2" indent="107950" algn="l" rtl="0">
              <a:lnSpc>
                <a:spcPct val="100000"/>
              </a:lnSpc>
              <a:spcBef>
                <a:spcPts val="400"/>
              </a:spcBef>
              <a:spcAft>
                <a:spcPts val="0"/>
              </a:spcAft>
              <a:buClr>
                <a:schemeClr val="accent1"/>
              </a:buClr>
              <a:buSzPct val="90000"/>
              <a:buFont typeface="Noto Sans Symbols"/>
              <a:buChar char="●"/>
              <a:defRPr sz="2000" b="1" i="0" u="none" strike="noStrike" cap="none">
                <a:solidFill>
                  <a:schemeClr val="lt1"/>
                </a:solidFill>
                <a:latin typeface="Corbel"/>
                <a:ea typeface="Corbel"/>
                <a:cs typeface="Corbel"/>
                <a:sym typeface="Corbel"/>
              </a:defRPr>
            </a:lvl3pPr>
            <a:lvl4pPr marL="1371600" marR="0" lvl="3" indent="64769" algn="l" rtl="0">
              <a:lnSpc>
                <a:spcPct val="100000"/>
              </a:lnSpc>
              <a:spcBef>
                <a:spcPts val="360"/>
              </a:spcBef>
              <a:spcAft>
                <a:spcPts val="0"/>
              </a:spcAft>
              <a:buClr>
                <a:schemeClr val="accent2"/>
              </a:buClr>
              <a:buSzPct val="90000"/>
              <a:buFont typeface="Noto Sans Symbols"/>
              <a:buChar char="●"/>
              <a:defRPr sz="1800" b="1" i="0" u="none" strike="noStrike" cap="none">
                <a:solidFill>
                  <a:schemeClr val="lt1"/>
                </a:solidFill>
                <a:latin typeface="Corbel"/>
                <a:ea typeface="Corbel"/>
                <a:cs typeface="Corbel"/>
                <a:sym typeface="Corbel"/>
              </a:defRPr>
            </a:lvl4pPr>
            <a:lvl5pPr marL="1720850" marR="0" lvl="4" indent="58420" algn="l" rtl="0">
              <a:lnSpc>
                <a:spcPct val="100000"/>
              </a:lnSpc>
              <a:spcBef>
                <a:spcPts val="360"/>
              </a:spcBef>
              <a:spcAft>
                <a:spcPts val="0"/>
              </a:spcAft>
              <a:buClr>
                <a:schemeClr val="accent1"/>
              </a:buClr>
              <a:buSzPct val="90000"/>
              <a:buFont typeface="Noto Sans Symbols"/>
              <a:buChar char="●"/>
              <a:defRPr sz="1800" b="1" i="0" u="none" strike="noStrike" cap="none">
                <a:solidFill>
                  <a:schemeClr val="lt1"/>
                </a:solidFill>
                <a:latin typeface="Corbel"/>
                <a:ea typeface="Corbel"/>
                <a:cs typeface="Corbel"/>
                <a:sym typeface="Corbel"/>
              </a:defRPr>
            </a:lvl5pPr>
            <a:lvl6pPr marL="2514600" marR="0" lvl="5"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6pPr>
            <a:lvl7pPr marL="2971800" marR="0" lvl="6"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7pPr>
            <a:lvl8pPr marL="3429000" marR="0" lvl="7"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8pPr>
            <a:lvl9pPr marL="3886200" marR="0" lvl="8" indent="279400" algn="l" rtl="0">
              <a:lnSpc>
                <a:spcPct val="100000"/>
              </a:lnSpc>
              <a:spcBef>
                <a:spcPts val="400"/>
              </a:spcBef>
              <a:spcAft>
                <a:spcPts val="0"/>
              </a:spcAft>
              <a:buClr>
                <a:schemeClr val="lt1"/>
              </a:buClr>
              <a:buSzPct val="100000"/>
              <a:buFont typeface="Arial"/>
              <a:buChar char="•"/>
              <a:defRPr sz="2000" b="0" i="0" u="none" strike="noStrike" cap="none">
                <a:solidFill>
                  <a:schemeClr val="lt1"/>
                </a:solidFill>
                <a:latin typeface="Corbel"/>
                <a:ea typeface="Corbel"/>
                <a:cs typeface="Corbel"/>
                <a:sym typeface="Corbel"/>
              </a:defRPr>
            </a:lvl9pPr>
          </a:lstStyle>
          <a:p>
            <a:endParaRPr/>
          </a:p>
        </p:txBody>
      </p:sp>
      <p:sp>
        <p:nvSpPr>
          <p:cNvPr id="12" name="Shape 12"/>
          <p:cNvSpPr txBox="1">
            <a:spLocks noGrp="1"/>
          </p:cNvSpPr>
          <p:nvPr>
            <p:ph type="dt" idx="10"/>
          </p:nvPr>
        </p:nvSpPr>
        <p:spPr>
          <a:xfrm>
            <a:off x="6571128" y="6356350"/>
            <a:ext cx="2133598" cy="365125"/>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3" name="Shape 13"/>
          <p:cNvSpPr txBox="1">
            <a:spLocks noGrp="1"/>
          </p:cNvSpPr>
          <p:nvPr>
            <p:ph type="ftr" idx="11"/>
          </p:nvPr>
        </p:nvSpPr>
        <p:spPr>
          <a:xfrm>
            <a:off x="457200" y="6356350"/>
            <a:ext cx="2895600" cy="365125"/>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Corbel"/>
              <a:buNone/>
              <a:defRPr sz="1200" b="0" i="0" u="none" strike="noStrike" cap="none">
                <a:solidFill>
                  <a:schemeClr val="lt1"/>
                </a:solidFill>
                <a:latin typeface="Corbel"/>
                <a:ea typeface="Corbel"/>
                <a:cs typeface="Corbel"/>
                <a:sym typeface="Corbel"/>
              </a:defRPr>
            </a:lvl1pPr>
            <a:lvl2pPr marL="457200" marR="0" lvl="1"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2pPr>
            <a:lvl3pPr marL="914400" marR="0" lvl="2"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3pPr>
            <a:lvl4pPr marL="1371600" marR="0" lvl="3"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4pPr>
            <a:lvl5pPr marL="1828800" marR="0" lvl="4"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5pPr>
            <a:lvl6pPr marL="2286000" marR="0" lvl="5"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6pPr>
            <a:lvl7pPr marL="2743200" marR="0" lvl="6"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7pPr>
            <a:lvl8pPr marL="3200400" marR="0" lvl="7"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8pPr>
            <a:lvl9pPr marL="3657600" marR="0" lvl="8" indent="0" algn="l" rtl="0">
              <a:lnSpc>
                <a:spcPct val="100000"/>
              </a:lnSpc>
              <a:spcBef>
                <a:spcPts val="0"/>
              </a:spcBef>
              <a:spcAft>
                <a:spcPts val="0"/>
              </a:spcAft>
              <a:buClr>
                <a:schemeClr val="lt1"/>
              </a:buClr>
              <a:buFont typeface="Corbel"/>
              <a:buNone/>
              <a:defRPr sz="1800" b="0" i="0" u="none" strike="noStrike" cap="none">
                <a:solidFill>
                  <a:schemeClr val="lt1"/>
                </a:solidFill>
                <a:latin typeface="Corbel"/>
                <a:ea typeface="Corbel"/>
                <a:cs typeface="Corbel"/>
                <a:sym typeface="Corbel"/>
              </a:defRPr>
            </a:lvl9pPr>
          </a:lstStyle>
          <a:p>
            <a:endParaRPr/>
          </a:p>
        </p:txBody>
      </p:sp>
      <p:sp>
        <p:nvSpPr>
          <p:cNvPr id="14" name="Shape 14"/>
          <p:cNvSpPr txBox="1">
            <a:spLocks noGrp="1"/>
          </p:cNvSpPr>
          <p:nvPr>
            <p:ph type="sldNum" idx="12"/>
          </p:nvPr>
        </p:nvSpPr>
        <p:spPr>
          <a:xfrm>
            <a:off x="4267200" y="6356350"/>
            <a:ext cx="609599" cy="365125"/>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FFFFFF"/>
              </a:buClr>
              <a:buSzPct val="25000"/>
              <a:buFont typeface="Arial"/>
              <a:buNone/>
            </a:pPr>
            <a:fld id="{00000000-1234-1234-1234-123412341234}" type="slidenum">
              <a:rPr lang="en-GB" sz="1200" b="0" i="0" u="none" strike="noStrike" cap="none">
                <a:solidFill>
                  <a:srgbClr val="FFFFFF"/>
                </a:solidFill>
                <a:latin typeface="Arial"/>
                <a:ea typeface="Arial"/>
                <a:cs typeface="Arial"/>
                <a:sym typeface="Arial"/>
              </a:rPr>
              <a:t>‹#›</a:t>
            </a:fld>
            <a:endParaRPr lang="en-GB" sz="1200" b="0" i="0" u="none" strike="noStrike" cap="none">
              <a:solidFill>
                <a:srgbClr val="FFFFF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Shape 151"/>
          <p:cNvSpPr txBox="1">
            <a:spLocks noGrp="1"/>
          </p:cNvSpPr>
          <p:nvPr>
            <p:ph type="ctrTitle"/>
          </p:nvPr>
        </p:nvSpPr>
        <p:spPr>
          <a:xfrm>
            <a:off x="4067944" y="1772816"/>
            <a:ext cx="4910326" cy="2130551"/>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orbel"/>
              <a:buNone/>
            </a:pPr>
            <a:r>
              <a:rPr lang="en-GB" sz="4320" b="1" i="0" u="none" strike="noStrike" cap="none">
                <a:solidFill>
                  <a:schemeClr val="lt1"/>
                </a:solidFill>
                <a:latin typeface="Corbel"/>
                <a:ea typeface="Corbel"/>
                <a:cs typeface="Corbel"/>
                <a:sym typeface="Corbel"/>
              </a:rPr>
              <a:t>SESRI</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 </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Workshop on</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Survey-based</a:t>
            </a:r>
            <a:br>
              <a:rPr lang="en-GB" sz="4320" b="1" i="0" u="none" strike="noStrike" cap="none">
                <a:solidFill>
                  <a:schemeClr val="lt1"/>
                </a:solidFill>
                <a:latin typeface="Corbel"/>
                <a:ea typeface="Corbel"/>
                <a:cs typeface="Corbel"/>
                <a:sym typeface="Corbel"/>
              </a:rPr>
            </a:br>
            <a:r>
              <a:rPr lang="en-GB" sz="4320" b="1" i="0" u="none" strike="noStrike" cap="none">
                <a:solidFill>
                  <a:schemeClr val="lt1"/>
                </a:solidFill>
                <a:latin typeface="Corbel"/>
                <a:ea typeface="Corbel"/>
                <a:cs typeface="Corbel"/>
                <a:sym typeface="Corbel"/>
              </a:rPr>
              <a:t>Experiments</a:t>
            </a:r>
          </a:p>
        </p:txBody>
      </p:sp>
      <p:sp>
        <p:nvSpPr>
          <p:cNvPr id="152" name="Shape 152"/>
          <p:cNvSpPr txBox="1">
            <a:spLocks noGrp="1"/>
          </p:cNvSpPr>
          <p:nvPr>
            <p:ph type="subTitle" idx="1"/>
          </p:nvPr>
        </p:nvSpPr>
        <p:spPr>
          <a:xfrm>
            <a:off x="1295400" y="5181600"/>
            <a:ext cx="7678680" cy="1219199"/>
          </a:xfrm>
          <a:prstGeom prst="rect">
            <a:avLst/>
          </a:prstGeom>
          <a:noFill/>
          <a:ln>
            <a:noFill/>
          </a:ln>
        </p:spPr>
        <p:txBody>
          <a:bodyPr lIns="91425" tIns="45700" rIns="91425" bIns="45700" anchor="t" anchorCtr="0">
            <a:noAutofit/>
          </a:bodyPr>
          <a:lstStyle/>
          <a:p>
            <a:pPr marL="0" marR="0" lvl="0" indent="0" algn="r" rtl="0">
              <a:lnSpc>
                <a:spcPct val="80000"/>
              </a:lnSpc>
              <a:spcBef>
                <a:spcPts val="0"/>
              </a:spcBef>
              <a:spcAft>
                <a:spcPts val="0"/>
              </a:spcAft>
              <a:buClr>
                <a:schemeClr val="accent1"/>
              </a:buClr>
              <a:buSzPct val="25000"/>
              <a:buFont typeface="Noto Sans Symbols"/>
              <a:buNone/>
            </a:pPr>
            <a:r>
              <a:rPr lang="en-GB" sz="2375" b="1" i="0" u="none" strike="noStrike" cap="none">
                <a:solidFill>
                  <a:schemeClr val="lt1"/>
                </a:solidFill>
                <a:latin typeface="Corbel"/>
                <a:ea typeface="Corbel"/>
                <a:cs typeface="Corbel"/>
                <a:sym typeface="Corbel"/>
              </a:rPr>
              <a:t>Session 4: Methods Experiments (Continued)</a:t>
            </a:r>
          </a:p>
          <a:p>
            <a:pPr marL="0" marR="0" lvl="0" indent="0" algn="r" rtl="0">
              <a:lnSpc>
                <a:spcPct val="80000"/>
              </a:lnSpc>
              <a:spcBef>
                <a:spcPts val="475"/>
              </a:spcBef>
              <a:spcAft>
                <a:spcPts val="0"/>
              </a:spcAft>
              <a:buClr>
                <a:schemeClr val="accent1"/>
              </a:buClr>
              <a:buSzPct val="25000"/>
              <a:buFont typeface="Noto Sans Symbols"/>
              <a:buNone/>
            </a:pPr>
            <a:r>
              <a:rPr lang="en-GB" sz="2375" b="1" i="0" u="none" strike="noStrike" cap="none">
                <a:solidFill>
                  <a:schemeClr val="lt1"/>
                </a:solidFill>
                <a:latin typeface="Corbel"/>
                <a:ea typeface="Corbel"/>
                <a:cs typeface="Corbel"/>
                <a:sym typeface="Corbel"/>
              </a:rPr>
              <a:t>April 17, 2017</a:t>
            </a:r>
          </a:p>
          <a:p>
            <a:pPr marL="0" marR="0" lvl="0" indent="0" algn="r" rtl="0">
              <a:lnSpc>
                <a:spcPct val="80000"/>
              </a:lnSpc>
              <a:spcBef>
                <a:spcPts val="475"/>
              </a:spcBef>
              <a:spcAft>
                <a:spcPts val="0"/>
              </a:spcAft>
              <a:buClr>
                <a:schemeClr val="accent1"/>
              </a:buClr>
              <a:buSzPct val="25000"/>
              <a:buFont typeface="Noto Sans Symbols"/>
              <a:buNone/>
            </a:pPr>
            <a:r>
              <a:rPr lang="en-GB" sz="2375" b="1" i="0" u="none" strike="noStrike" cap="none">
                <a:solidFill>
                  <a:schemeClr val="lt1"/>
                </a:solidFill>
                <a:latin typeface="Corbel"/>
                <a:ea typeface="Corbel"/>
                <a:cs typeface="Corbel"/>
                <a:sym typeface="Corbel"/>
              </a:rPr>
              <a:t>Doha, Qatar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Nonresponse Error</a:t>
            </a:r>
          </a:p>
        </p:txBody>
      </p:sp>
      <p:sp>
        <p:nvSpPr>
          <p:cNvPr id="221" name="Shape 221"/>
          <p:cNvSpPr txBox="1">
            <a:spLocks noGrp="1"/>
          </p:cNvSpPr>
          <p:nvPr>
            <p:ph type="body" idx="1"/>
          </p:nvPr>
        </p:nvSpPr>
        <p:spPr>
          <a:xfrm>
            <a:off x="266700" y="2209800"/>
            <a:ext cx="8724899" cy="41909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3200" b="1" i="0" u="none" strike="noStrike" cap="none">
                <a:solidFill>
                  <a:srgbClr val="C6DFFF"/>
                </a:solidFill>
                <a:latin typeface="Corbel"/>
                <a:ea typeface="Corbel"/>
                <a:cs typeface="Corbel"/>
                <a:sym typeface="Corbel"/>
              </a:rPr>
              <a:t>Item nonresponse: missing answers to questions</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Evaluate alternative question wordings</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Evaluate alternative response categories, 			including explicit “Don’t know”</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Shape 22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Processing Error</a:t>
            </a:r>
          </a:p>
        </p:txBody>
      </p:sp>
      <p:sp>
        <p:nvSpPr>
          <p:cNvPr id="228" name="Shape 228"/>
          <p:cNvSpPr txBox="1">
            <a:spLocks noGrp="1"/>
          </p:cNvSpPr>
          <p:nvPr>
            <p:ph type="body" idx="1"/>
          </p:nvPr>
        </p:nvSpPr>
        <p:spPr>
          <a:xfrm>
            <a:off x="216071" y="1728591"/>
            <a:ext cx="4030200" cy="472440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The National Center on Addiction and Substance Abuse, “Teen Tipplers” Study</a:t>
            </a:r>
          </a:p>
          <a:p>
            <a:pPr marL="342900" marR="0" lvl="0" indent="-342900" algn="l" rtl="0">
              <a:lnSpc>
                <a:spcPct val="90000"/>
              </a:lnSpc>
              <a:spcBef>
                <a:spcPts val="20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Oversample of people age 12-20</a:t>
            </a:r>
          </a:p>
          <a:p>
            <a:pPr marL="342900" marR="0" lvl="0" indent="-342900" algn="l" rtl="0">
              <a:lnSpc>
                <a:spcPct val="90000"/>
              </a:lnSpc>
              <a:spcBef>
                <a:spcPts val="20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Initial report: 25% of all alcohol consumed in the U.S. is consumed by people in this age group</a:t>
            </a:r>
          </a:p>
          <a:p>
            <a:pPr marL="342900" marR="0" lvl="0" indent="-342900" algn="l" rtl="0">
              <a:lnSpc>
                <a:spcPct val="90000"/>
              </a:lnSpc>
              <a:spcBef>
                <a:spcPts val="20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 Subgroup of young people had not been weighted back to the population</a:t>
            </a:r>
          </a:p>
          <a:p>
            <a:pPr marL="342900" marR="0" lvl="0" indent="-342900" algn="l" rtl="0">
              <a:lnSpc>
                <a:spcPct val="90000"/>
              </a:lnSpc>
              <a:spcBef>
                <a:spcPts val="2000"/>
              </a:spcBef>
              <a:spcAft>
                <a:spcPts val="0"/>
              </a:spcAft>
              <a:buClr>
                <a:schemeClr val="accent1"/>
              </a:buClr>
              <a:buSzPct val="90000"/>
              <a:buFont typeface="Noto Sans Symbols"/>
              <a:buChar char="●"/>
            </a:pPr>
            <a:r>
              <a:rPr lang="en-GB" sz="2000" b="1" i="0" u="none" strike="noStrike" cap="none">
                <a:solidFill>
                  <a:schemeClr val="lt1"/>
                </a:solidFill>
                <a:latin typeface="Corbel"/>
                <a:ea typeface="Corbel"/>
                <a:cs typeface="Corbel"/>
                <a:sym typeface="Corbel"/>
              </a:rPr>
              <a:t>Proper weighting resulted in estimate of 11.4% of alcohol being consumed by teenagers</a:t>
            </a:r>
          </a:p>
          <a:p>
            <a:pPr marL="0" marR="0" lvl="0" indent="0" algn="l" rtl="0">
              <a:lnSpc>
                <a:spcPct val="90000"/>
              </a:lnSpc>
              <a:spcBef>
                <a:spcPts val="2000"/>
              </a:spcBef>
              <a:spcAft>
                <a:spcPts val="0"/>
              </a:spcAft>
              <a:buClr>
                <a:schemeClr val="accent1"/>
              </a:buClr>
              <a:buSzPct val="25000"/>
              <a:buFont typeface="Noto Sans Symbols"/>
              <a:buNone/>
            </a:pPr>
            <a:endParaRPr sz="1800" b="1" i="0" u="none" strike="noStrike" cap="none">
              <a:solidFill>
                <a:schemeClr val="lt1"/>
              </a:solidFill>
              <a:latin typeface="Corbel"/>
              <a:ea typeface="Corbel"/>
              <a:cs typeface="Corbel"/>
              <a:sym typeface="Corbel"/>
            </a:endParaRPr>
          </a:p>
        </p:txBody>
      </p:sp>
      <p:pic>
        <p:nvPicPr>
          <p:cNvPr id="229" name="Shape 229" descr="Screen Clipping"/>
          <p:cNvPicPr preferRelativeResize="0"/>
          <p:nvPr/>
        </p:nvPicPr>
        <p:blipFill rotWithShape="1">
          <a:blip r:embed="rId3">
            <a:alphaModFix/>
          </a:blip>
          <a:srcRect/>
          <a:stretch/>
        </p:blipFill>
        <p:spPr>
          <a:xfrm>
            <a:off x="4246323" y="2073239"/>
            <a:ext cx="4631698" cy="4379700"/>
          </a:xfrm>
          <a:prstGeom prst="rect">
            <a:avLst/>
          </a:prstGeom>
          <a:noFill/>
          <a:ln>
            <a:noFill/>
          </a:ln>
        </p:spPr>
      </p:pic>
      <p:sp>
        <p:nvSpPr>
          <p:cNvPr id="230" name="Shape 230"/>
          <p:cNvSpPr/>
          <p:nvPr/>
        </p:nvSpPr>
        <p:spPr>
          <a:xfrm>
            <a:off x="6400798" y="3622767"/>
            <a:ext cx="452698" cy="243899"/>
          </a:xfrm>
          <a:prstGeom prst="ellipse">
            <a:avLst/>
          </a:prstGeom>
          <a:noFill/>
          <a:ln w="25400" cap="flat" cmpd="sng">
            <a:solidFill>
              <a:schemeClr val="accent4"/>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196343" y="1940996"/>
            <a:ext cx="3309899" cy="4689900"/>
          </a:xfrm>
          <a:prstGeom prst="rect">
            <a:avLst/>
          </a:prstGeom>
          <a:noFill/>
          <a:ln>
            <a:noFill/>
          </a:ln>
        </p:spPr>
        <p:txBody>
          <a:bodyPr lIns="91425" tIns="91425" rIns="91425" bIns="91425" anchor="t" anchorCtr="0">
            <a:noAutofit/>
          </a:bodyPr>
          <a:lstStyle/>
          <a:p>
            <a:pPr marL="342900" marR="0" lvl="0" indent="-88900" algn="l" rtl="0">
              <a:lnSpc>
                <a:spcPct val="100000"/>
              </a:lnSpc>
              <a:spcBef>
                <a:spcPts val="0"/>
              </a:spcBef>
              <a:spcAft>
                <a:spcPts val="0"/>
              </a:spcAft>
              <a:buClr>
                <a:schemeClr val="accent1"/>
              </a:buClr>
              <a:buSzPct val="90000"/>
              <a:buFont typeface="Noto Sans Symbols"/>
              <a:buChar char="●"/>
            </a:pPr>
            <a:r>
              <a:rPr lang="en-GB" sz="2400" b="1" i="0" u="none" strike="noStrike" cap="none">
                <a:solidFill>
                  <a:schemeClr val="lt1"/>
                </a:solidFill>
                <a:latin typeface="Corbel"/>
                <a:ea typeface="Corbel"/>
                <a:cs typeface="Corbel"/>
                <a:sym typeface="Corbel"/>
              </a:rPr>
              <a:t> Proper weighting resulted in estimate of 11.4% of alcohol being consumed by teenagers</a:t>
            </a:r>
          </a:p>
          <a:p>
            <a:pPr marL="342900" marR="0" lvl="0" indent="-8890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
        <p:nvSpPr>
          <p:cNvPr id="237" name="Shape 23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Processing Error</a:t>
            </a:r>
          </a:p>
        </p:txBody>
      </p:sp>
      <p:pic>
        <p:nvPicPr>
          <p:cNvPr id="238" name="Shape 238" descr="Screen Clipping"/>
          <p:cNvPicPr preferRelativeResize="0"/>
          <p:nvPr/>
        </p:nvPicPr>
        <p:blipFill rotWithShape="1">
          <a:blip r:embed="rId3">
            <a:alphaModFix/>
          </a:blip>
          <a:srcRect/>
          <a:stretch/>
        </p:blipFill>
        <p:spPr>
          <a:xfrm>
            <a:off x="3573453" y="1772783"/>
            <a:ext cx="5445599" cy="49701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Inferential Error </a:t>
            </a:r>
          </a:p>
        </p:txBody>
      </p:sp>
      <p:sp>
        <p:nvSpPr>
          <p:cNvPr id="245" name="Shape 245"/>
          <p:cNvSpPr txBox="1">
            <a:spLocks noGrp="1"/>
          </p:cNvSpPr>
          <p:nvPr>
            <p:ph type="body" idx="1"/>
          </p:nvPr>
        </p:nvSpPr>
        <p:spPr>
          <a:xfrm>
            <a:off x="162683" y="1772700"/>
            <a:ext cx="8824200" cy="4852499"/>
          </a:xfrm>
          <a:prstGeom prst="rect">
            <a:avLst/>
          </a:prstGeom>
          <a:noFill/>
          <a:ln>
            <a:noFill/>
          </a:ln>
        </p:spPr>
        <p:txBody>
          <a:bodyPr lIns="91425" tIns="45700" rIns="91425" bIns="45700" anchor="t" anchorCtr="0">
            <a:noAutofit/>
          </a:bodyPr>
          <a:lstStyle/>
          <a:p>
            <a:pPr marL="457200" marR="0" lvl="0" indent="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What is the meaning/operationalization of “consumer confidence in Qatar”?</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0" marR="0" lvl="0" indent="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How would the concept be measured?</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0" marR="0" lvl="0" indent="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For whom would the measurements be made?</a:t>
            </a:r>
          </a:p>
          <a:p>
            <a:pPr marL="0" marR="0" lvl="0" indent="0" algn="l" rtl="0">
              <a:lnSpc>
                <a:spcPct val="100000"/>
              </a:lnSpc>
              <a:spcBef>
                <a:spcPts val="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457200" marR="0" lvl="0" indent="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In a typical sample drawn in Qatar, how would the data from different strata be combined?</a:t>
            </a:r>
          </a:p>
          <a:p>
            <a:pPr marL="342900" marR="0" lvl="0" indent="-342900" algn="l" rtl="0">
              <a:lnSpc>
                <a:spcPct val="100000"/>
              </a:lnSpc>
              <a:spcBef>
                <a:spcPts val="2000"/>
              </a:spcBef>
              <a:spcAft>
                <a:spcPts val="0"/>
              </a:spcAft>
              <a:buClr>
                <a:schemeClr val="accent1"/>
              </a:buClr>
              <a:buSzPct val="25000"/>
              <a:buFont typeface="Noto Sans Symbols"/>
              <a:buNone/>
            </a:pPr>
            <a:endParaRPr sz="2600" b="1" i="0" u="none" strike="noStrike" cap="none">
              <a:solidFill>
                <a:schemeClr val="lt1"/>
              </a:solidFill>
              <a:latin typeface="Corbel"/>
              <a:ea typeface="Corbel"/>
              <a:cs typeface="Corbel"/>
              <a:sym typeface="Corbel"/>
            </a:endParaRPr>
          </a:p>
          <a:p>
            <a:pPr marL="0" marR="0" lvl="0" indent="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Experiments in Measurement</a:t>
            </a:r>
          </a:p>
        </p:txBody>
      </p:sp>
      <p:sp>
        <p:nvSpPr>
          <p:cNvPr id="251" name="Shape 251"/>
          <p:cNvSpPr txBox="1">
            <a:spLocks noGrp="1"/>
          </p:cNvSpPr>
          <p:nvPr>
            <p:ph type="body" idx="1"/>
          </p:nvPr>
        </p:nvSpPr>
        <p:spPr>
          <a:xfrm>
            <a:off x="152400" y="2057400"/>
            <a:ext cx="8991600" cy="39623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2400" b="1" i="0" u="none" strike="noStrike" cap="none">
                <a:solidFill>
                  <a:schemeClr val="lt1"/>
                </a:solidFill>
                <a:latin typeface="Corbel"/>
                <a:ea typeface="Corbel"/>
                <a:cs typeface="Corbel"/>
                <a:sym typeface="Corbel"/>
              </a:rPr>
              <a:t>					</a:t>
            </a:r>
            <a:r>
              <a:rPr lang="en-GB" sz="2800" b="1" i="0" u="none" strike="noStrike" cap="none">
                <a:solidFill>
                  <a:schemeClr val="lt1"/>
                </a:solidFill>
                <a:latin typeface="Corbel"/>
                <a:ea typeface="Corbel"/>
                <a:cs typeface="Corbel"/>
                <a:sym typeface="Corbel"/>
              </a:rPr>
              <a:t>Question wording &amp; order</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Response alternatives</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Response scales</a:t>
            </a:r>
          </a:p>
        </p:txBody>
      </p:sp>
      <p:pic>
        <p:nvPicPr>
          <p:cNvPr id="252" name="Shape 252"/>
          <p:cNvPicPr preferRelativeResize="0"/>
          <p:nvPr/>
        </p:nvPicPr>
        <p:blipFill rotWithShape="1">
          <a:blip r:embed="rId3">
            <a:alphaModFix/>
          </a:blip>
          <a:srcRect/>
          <a:stretch/>
        </p:blipFill>
        <p:spPr>
          <a:xfrm>
            <a:off x="395536" y="2132857"/>
            <a:ext cx="3821224" cy="20162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Measurement Experiments: Wording</a:t>
            </a:r>
          </a:p>
        </p:txBody>
      </p:sp>
      <p:sp>
        <p:nvSpPr>
          <p:cNvPr id="259" name="Shape 259"/>
          <p:cNvSpPr txBox="1"/>
          <p:nvPr/>
        </p:nvSpPr>
        <p:spPr>
          <a:xfrm>
            <a:off x="152400" y="6477000"/>
            <a:ext cx="3352799" cy="36933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Smith (1995)</a:t>
            </a:r>
          </a:p>
        </p:txBody>
      </p:sp>
      <p:sp>
        <p:nvSpPr>
          <p:cNvPr id="260" name="Shape 260"/>
          <p:cNvSpPr txBox="1">
            <a:spLocks noGrp="1"/>
          </p:cNvSpPr>
          <p:nvPr>
            <p:ph type="body" idx="1"/>
          </p:nvPr>
        </p:nvSpPr>
        <p:spPr>
          <a:xfrm>
            <a:off x="228600" y="2057400"/>
            <a:ext cx="8763000" cy="44195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Holocaust denial controversy in 1992</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Does it seem possible to you that the Holocaust 	never happened?</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Does it seem possible or impossible to you that 	the Holocaust never happened?</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Results suggested that half of Americans were Holocaust “deniers” or “doubters” compared to 5-10% in other surveys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Measurement Experiments: Wording</a:t>
            </a:r>
          </a:p>
        </p:txBody>
      </p:sp>
      <p:pic>
        <p:nvPicPr>
          <p:cNvPr id="266" name="Shape 266"/>
          <p:cNvPicPr preferRelativeResize="0">
            <a:picLocks noGrp="1"/>
          </p:cNvPicPr>
          <p:nvPr>
            <p:ph type="body" idx="1"/>
          </p:nvPr>
        </p:nvPicPr>
        <p:blipFill rotWithShape="1">
          <a:blip r:embed="rId3">
            <a:alphaModFix/>
          </a:blip>
          <a:srcRect/>
          <a:stretch/>
        </p:blipFill>
        <p:spPr>
          <a:xfrm>
            <a:off x="1144029" y="2057400"/>
            <a:ext cx="6855937" cy="4267197"/>
          </a:xfrm>
          <a:prstGeom prst="rect">
            <a:avLst/>
          </a:prstGeom>
          <a:noFill/>
          <a:ln>
            <a:noFill/>
          </a:ln>
        </p:spPr>
      </p:pic>
      <p:sp>
        <p:nvSpPr>
          <p:cNvPr id="267" name="Shape 267"/>
          <p:cNvSpPr txBox="1"/>
          <p:nvPr/>
        </p:nvSpPr>
        <p:spPr>
          <a:xfrm>
            <a:off x="152400" y="6477000"/>
            <a:ext cx="3352799"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Smith (1995)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Measurement Experiments: Order</a:t>
            </a:r>
          </a:p>
        </p:txBody>
      </p:sp>
      <p:pic>
        <p:nvPicPr>
          <p:cNvPr id="274" name="Shape 274"/>
          <p:cNvPicPr preferRelativeResize="0">
            <a:picLocks noGrp="1"/>
          </p:cNvPicPr>
          <p:nvPr>
            <p:ph type="body" idx="1"/>
          </p:nvPr>
        </p:nvPicPr>
        <p:blipFill rotWithShape="1">
          <a:blip r:embed="rId3">
            <a:alphaModFix/>
          </a:blip>
          <a:srcRect/>
          <a:stretch/>
        </p:blipFill>
        <p:spPr>
          <a:xfrm>
            <a:off x="2057399" y="2351566"/>
            <a:ext cx="4876801" cy="4061527"/>
          </a:xfrm>
          <a:prstGeom prst="rect">
            <a:avLst/>
          </a:prstGeom>
          <a:noFill/>
          <a:ln>
            <a:noFill/>
          </a:ln>
        </p:spPr>
      </p:pic>
      <p:sp>
        <p:nvSpPr>
          <p:cNvPr id="275" name="Shape 275"/>
          <p:cNvSpPr txBox="1"/>
          <p:nvPr/>
        </p:nvSpPr>
        <p:spPr>
          <a:xfrm>
            <a:off x="304800" y="1676400"/>
            <a:ext cx="8610599" cy="52321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2800" b="1" i="0" u="none" strike="noStrike" cap="none">
                <a:solidFill>
                  <a:schemeClr val="lt1"/>
                </a:solidFill>
                <a:latin typeface="Corbel"/>
                <a:ea typeface="Corbel"/>
                <a:cs typeface="Corbel"/>
                <a:sym typeface="Corbel"/>
              </a:rPr>
              <a:t>Reciprocity effect: Can results be replicated over time?</a:t>
            </a:r>
          </a:p>
        </p:txBody>
      </p:sp>
      <p:sp>
        <p:nvSpPr>
          <p:cNvPr id="276" name="Shape 276"/>
          <p:cNvSpPr txBox="1"/>
          <p:nvPr/>
        </p:nvSpPr>
        <p:spPr>
          <a:xfrm>
            <a:off x="152400" y="6477000"/>
            <a:ext cx="3352799"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Schuman (2009)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Shape 28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Measurement Experiments: Order</a:t>
            </a:r>
          </a:p>
        </p:txBody>
      </p:sp>
      <p:sp>
        <p:nvSpPr>
          <p:cNvPr id="283" name="Shape 283"/>
          <p:cNvSpPr txBox="1"/>
          <p:nvPr/>
        </p:nvSpPr>
        <p:spPr>
          <a:xfrm>
            <a:off x="152400" y="1676400"/>
            <a:ext cx="8839199" cy="52321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2800" b="1" i="0" u="none" strike="noStrike" cap="none">
                <a:solidFill>
                  <a:schemeClr val="lt1"/>
                </a:solidFill>
                <a:latin typeface="Corbel"/>
                <a:ea typeface="Corbel"/>
                <a:cs typeface="Corbel"/>
                <a:sym typeface="Corbel"/>
              </a:rPr>
              <a:t>Reciprocity Effect: Can results be replicated over time?</a:t>
            </a:r>
          </a:p>
        </p:txBody>
      </p:sp>
      <p:pic>
        <p:nvPicPr>
          <p:cNvPr id="284" name="Shape 284"/>
          <p:cNvPicPr preferRelativeResize="0">
            <a:picLocks noGrp="1"/>
          </p:cNvPicPr>
          <p:nvPr>
            <p:ph type="body" idx="1"/>
          </p:nvPr>
        </p:nvPicPr>
        <p:blipFill rotWithShape="1">
          <a:blip r:embed="rId3">
            <a:alphaModFix/>
          </a:blip>
          <a:srcRect/>
          <a:stretch/>
        </p:blipFill>
        <p:spPr>
          <a:xfrm>
            <a:off x="482910" y="2971800"/>
            <a:ext cx="8178179" cy="2514599"/>
          </a:xfrm>
          <a:prstGeom prst="rect">
            <a:avLst/>
          </a:prstGeom>
          <a:noFill/>
          <a:ln>
            <a:noFill/>
          </a:ln>
        </p:spPr>
      </p:pic>
      <p:sp>
        <p:nvSpPr>
          <p:cNvPr id="285" name="Shape 285"/>
          <p:cNvSpPr txBox="1"/>
          <p:nvPr/>
        </p:nvSpPr>
        <p:spPr>
          <a:xfrm>
            <a:off x="152400" y="6477000"/>
            <a:ext cx="3886200"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Schuman &amp; Ludwig (1983)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Shape 290"/>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200" b="1" i="0" u="none" strike="noStrike" cap="none">
                <a:solidFill>
                  <a:schemeClr val="lt1"/>
                </a:solidFill>
                <a:latin typeface="Corbel"/>
                <a:ea typeface="Corbel"/>
                <a:cs typeface="Corbel"/>
                <a:sym typeface="Corbel"/>
              </a:rPr>
              <a:t>Measurement Experiments: Response Alternatives</a:t>
            </a:r>
          </a:p>
          <a:p>
            <a:pPr marL="0" marR="0" lvl="0" indent="0" algn="ctr" rtl="0">
              <a:lnSpc>
                <a:spcPct val="100000"/>
              </a:lnSpc>
              <a:spcBef>
                <a:spcPts val="0"/>
              </a:spcBef>
              <a:spcAft>
                <a:spcPts val="0"/>
              </a:spcAft>
              <a:buClr>
                <a:schemeClr val="lt1"/>
              </a:buClr>
              <a:buSzPct val="25000"/>
              <a:buFont typeface="Corbel"/>
              <a:buNone/>
            </a:pPr>
            <a:r>
              <a:rPr lang="en-GB" sz="3200"/>
              <a:t>(Explicit Middle Alternative)</a:t>
            </a:r>
          </a:p>
        </p:txBody>
      </p:sp>
      <p:sp>
        <p:nvSpPr>
          <p:cNvPr id="291" name="Shape 291"/>
          <p:cNvSpPr txBox="1">
            <a:spLocks noGrp="1"/>
          </p:cNvSpPr>
          <p:nvPr>
            <p:ph type="body" idx="1"/>
          </p:nvPr>
        </p:nvSpPr>
        <p:spPr>
          <a:xfrm>
            <a:off x="457200" y="2057400"/>
            <a:ext cx="8229600" cy="39623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25000"/>
              <a:buFont typeface="Noto Sans Symbols"/>
              <a:buNone/>
            </a:pPr>
            <a:r>
              <a:rPr lang="en-GB"/>
              <a:t>An experiment offering an explicit middle alternative:</a:t>
            </a:r>
          </a:p>
        </p:txBody>
      </p:sp>
      <p:sp>
        <p:nvSpPr>
          <p:cNvPr id="292" name="Shape 292"/>
          <p:cNvSpPr/>
          <p:nvPr/>
        </p:nvSpPr>
        <p:spPr>
          <a:xfrm>
            <a:off x="3813619" y="3244333"/>
            <a:ext cx="1516762" cy="36933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800" b="0" i="0" u="none" strike="noStrike" cap="none">
                <a:solidFill>
                  <a:schemeClr val="lt1"/>
                </a:solidFill>
                <a:latin typeface="Corbel"/>
                <a:ea typeface="Corbel"/>
                <a:cs typeface="Corbel"/>
                <a:sym typeface="Corbel"/>
              </a:rPr>
              <a:t>Measurement</a:t>
            </a:r>
          </a:p>
        </p:txBody>
      </p:sp>
      <p:pic>
        <p:nvPicPr>
          <p:cNvPr id="293" name="Shape 293"/>
          <p:cNvPicPr preferRelativeResize="0"/>
          <p:nvPr/>
        </p:nvPicPr>
        <p:blipFill>
          <a:blip r:embed="rId3">
            <a:alphaModFix/>
          </a:blip>
          <a:stretch>
            <a:fillRect/>
          </a:stretch>
        </p:blipFill>
        <p:spPr>
          <a:xfrm>
            <a:off x="1562375" y="2700649"/>
            <a:ext cx="6602806" cy="3264649"/>
          </a:xfrm>
          <a:prstGeom prst="rect">
            <a:avLst/>
          </a:prstGeom>
          <a:noFill/>
          <a:ln>
            <a:noFill/>
          </a:ln>
        </p:spPr>
      </p:pic>
      <p:sp>
        <p:nvSpPr>
          <p:cNvPr id="2" name="TextBox 1"/>
          <p:cNvSpPr txBox="1"/>
          <p:nvPr/>
        </p:nvSpPr>
        <p:spPr>
          <a:xfrm>
            <a:off x="114300" y="6454658"/>
            <a:ext cx="2286000" cy="307777"/>
          </a:xfrm>
          <a:prstGeom prst="rect">
            <a:avLst/>
          </a:prstGeom>
          <a:noFill/>
        </p:spPr>
        <p:txBody>
          <a:bodyPr wrap="square" rtlCol="0">
            <a:spAutoFit/>
          </a:bodyPr>
          <a:lstStyle/>
          <a:p>
            <a:r>
              <a:rPr lang="en-US" i="1" dirty="0" smtClean="0">
                <a:solidFill>
                  <a:schemeClr val="bg1"/>
                </a:solidFill>
                <a:latin typeface="Corbel" panose="020B0503020204020204" pitchFamily="34" charset="0"/>
              </a:rPr>
              <a:t>Bishop (1987)</a:t>
            </a:r>
            <a:endParaRPr lang="en-US" i="1" dirty="0">
              <a:solidFill>
                <a:schemeClr val="bg1"/>
              </a:solidFill>
              <a:latin typeface="Corbel" panose="020B05030202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Outline: Session 4</a:t>
            </a:r>
          </a:p>
        </p:txBody>
      </p:sp>
      <p:sp>
        <p:nvSpPr>
          <p:cNvPr id="159" name="Shape 159"/>
          <p:cNvSpPr txBox="1">
            <a:spLocks noGrp="1"/>
          </p:cNvSpPr>
          <p:nvPr>
            <p:ph type="body" idx="1"/>
          </p:nvPr>
        </p:nvSpPr>
        <p:spPr>
          <a:xfrm>
            <a:off x="457200" y="2057400"/>
            <a:ext cx="8291263" cy="446794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Continuation of experimental methods examples:</a:t>
            </a:r>
          </a:p>
          <a:p>
            <a:pPr marL="0" marR="0" lvl="0" indent="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685800" marR="0" lvl="1" indent="-342900" algn="l" rtl="0">
              <a:lnSpc>
                <a:spcPct val="100000"/>
              </a:lnSpc>
              <a:spcBef>
                <a:spcPts val="600"/>
              </a:spcBef>
              <a:spcAft>
                <a:spcPts val="0"/>
              </a:spcAft>
              <a:buClr>
                <a:schemeClr val="accent2"/>
              </a:buClr>
              <a:buSzPct val="90000"/>
              <a:buFont typeface="Noto Sans Symbols"/>
              <a:buChar char="●"/>
            </a:pPr>
            <a:r>
              <a:rPr lang="en-GB" sz="2600" b="1" i="0" u="none" strike="noStrike" cap="none">
                <a:solidFill>
                  <a:schemeClr val="lt1"/>
                </a:solidFill>
                <a:latin typeface="Corbel"/>
                <a:ea typeface="Corbel"/>
                <a:cs typeface="Corbel"/>
                <a:sym typeface="Corbel"/>
              </a:rPr>
              <a:t>Nonresponse error</a:t>
            </a:r>
          </a:p>
          <a:p>
            <a:pPr marL="685800" marR="0" lvl="1" indent="-368300" algn="l" rtl="0">
              <a:lnSpc>
                <a:spcPct val="100000"/>
              </a:lnSpc>
              <a:spcBef>
                <a:spcPts val="600"/>
              </a:spcBef>
              <a:spcAft>
                <a:spcPts val="0"/>
              </a:spcAft>
              <a:buClr>
                <a:schemeClr val="accent2"/>
              </a:buClr>
              <a:buSzPct val="100000"/>
              <a:buFont typeface="Noto Sans Symbols"/>
              <a:buChar char="●"/>
            </a:pPr>
            <a:r>
              <a:rPr lang="en-GB" sz="2600" b="1" i="0" u="none" strike="noStrike" cap="none">
                <a:solidFill>
                  <a:schemeClr val="lt1"/>
                </a:solidFill>
                <a:latin typeface="Corbel"/>
                <a:ea typeface="Corbel"/>
                <a:cs typeface="Corbel"/>
                <a:sym typeface="Corbel"/>
              </a:rPr>
              <a:t>Processing error</a:t>
            </a:r>
          </a:p>
          <a:p>
            <a:pPr marL="685800" marR="0" lvl="1" indent="-368300" algn="l" rtl="0">
              <a:lnSpc>
                <a:spcPct val="100000"/>
              </a:lnSpc>
              <a:spcBef>
                <a:spcPts val="600"/>
              </a:spcBef>
              <a:spcAft>
                <a:spcPts val="0"/>
              </a:spcAft>
              <a:buClr>
                <a:schemeClr val="accent2"/>
              </a:buClr>
              <a:buSzPct val="100000"/>
              <a:buFont typeface="Noto Sans Symbols"/>
              <a:buChar char="●"/>
            </a:pPr>
            <a:r>
              <a:rPr lang="en-GB" sz="2600" b="1" i="0" u="none" strike="noStrike" cap="none">
                <a:solidFill>
                  <a:schemeClr val="lt1"/>
                </a:solidFill>
                <a:latin typeface="Corbel"/>
                <a:ea typeface="Corbel"/>
                <a:cs typeface="Corbel"/>
                <a:sym typeface="Corbel"/>
              </a:rPr>
              <a:t>Inferential error</a:t>
            </a:r>
          </a:p>
          <a:p>
            <a:pPr marL="685800" marR="0" lvl="1" indent="-342900" algn="l" rtl="0">
              <a:lnSpc>
                <a:spcPct val="100000"/>
              </a:lnSpc>
              <a:spcBef>
                <a:spcPts val="600"/>
              </a:spcBef>
              <a:spcAft>
                <a:spcPts val="0"/>
              </a:spcAft>
              <a:buClr>
                <a:schemeClr val="accent2"/>
              </a:buClr>
              <a:buSzPct val="90000"/>
              <a:buFont typeface="Noto Sans Symbols"/>
              <a:buChar char="●"/>
            </a:pPr>
            <a:r>
              <a:rPr lang="en-GB" sz="2600" b="1" i="0" u="none" strike="noStrike" cap="none">
                <a:solidFill>
                  <a:schemeClr val="lt1"/>
                </a:solidFill>
                <a:latin typeface="Corbel"/>
                <a:ea typeface="Corbel"/>
                <a:cs typeface="Corbel"/>
                <a:sym typeface="Corbel"/>
              </a:rPr>
              <a:t>Questionnaire design</a:t>
            </a:r>
          </a:p>
          <a:p>
            <a:pPr marL="685800" marR="0" lvl="1" indent="-342900" algn="l" rtl="0">
              <a:lnSpc>
                <a:spcPct val="100000"/>
              </a:lnSpc>
              <a:spcBef>
                <a:spcPts val="600"/>
              </a:spcBef>
              <a:spcAft>
                <a:spcPts val="0"/>
              </a:spcAft>
              <a:buClr>
                <a:schemeClr val="accent2"/>
              </a:buClr>
              <a:buSzPct val="90000"/>
              <a:buFont typeface="Noto Sans Symbols"/>
              <a:buChar char="●"/>
            </a:pPr>
            <a:r>
              <a:rPr lang="en-GB" sz="2600" b="1" i="0" u="none" strike="noStrike" cap="none">
                <a:solidFill>
                  <a:schemeClr val="lt1"/>
                </a:solidFill>
                <a:latin typeface="Corbel"/>
                <a:ea typeface="Corbel"/>
                <a:cs typeface="Corbel"/>
                <a:sym typeface="Corbel"/>
              </a:rPr>
              <a:t>Mode effects</a:t>
            </a:r>
          </a:p>
          <a:p>
            <a:pPr marL="457200" marR="0" lvl="0" indent="0" algn="l" rtl="0">
              <a:lnSpc>
                <a:spcPct val="100000"/>
              </a:lnSpc>
              <a:spcBef>
                <a:spcPts val="6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0" marR="0" lvl="0" indent="0" algn="l" rtl="0">
              <a:lnSpc>
                <a:spcPct val="100000"/>
              </a:lnSpc>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200" b="1" i="0" u="none" strike="noStrike" cap="none">
                <a:solidFill>
                  <a:schemeClr val="lt1"/>
                </a:solidFill>
                <a:latin typeface="Corbel"/>
                <a:ea typeface="Corbel"/>
                <a:cs typeface="Corbel"/>
                <a:sym typeface="Corbel"/>
              </a:rPr>
              <a:t>Measurement Experiments: Response Alternatives</a:t>
            </a:r>
          </a:p>
          <a:p>
            <a:pPr marL="0" marR="0" lvl="0" indent="0" algn="ctr" rtl="0">
              <a:lnSpc>
                <a:spcPct val="100000"/>
              </a:lnSpc>
              <a:spcBef>
                <a:spcPts val="0"/>
              </a:spcBef>
              <a:spcAft>
                <a:spcPts val="0"/>
              </a:spcAft>
              <a:buClr>
                <a:schemeClr val="lt1"/>
              </a:buClr>
              <a:buSzPct val="25000"/>
              <a:buFont typeface="Corbel"/>
              <a:buNone/>
            </a:pPr>
            <a:r>
              <a:rPr lang="en-GB" sz="3200"/>
              <a:t>(Explicit Middle Alternative)</a:t>
            </a:r>
          </a:p>
        </p:txBody>
      </p:sp>
      <p:sp>
        <p:nvSpPr>
          <p:cNvPr id="299" name="Shape 299"/>
          <p:cNvSpPr txBox="1">
            <a:spLocks noGrp="1"/>
          </p:cNvSpPr>
          <p:nvPr>
            <p:ph type="body" idx="1"/>
          </p:nvPr>
        </p:nvSpPr>
        <p:spPr>
          <a:xfrm>
            <a:off x="457200" y="1931670"/>
            <a:ext cx="8229600" cy="39624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25000"/>
              <a:buFont typeface="Noto Sans Symbols"/>
              <a:buNone/>
            </a:pPr>
            <a:r>
              <a:rPr lang="en-GB" dirty="0"/>
              <a:t>An experiment offering an explicit middle alternative:</a:t>
            </a:r>
          </a:p>
        </p:txBody>
      </p:sp>
      <p:pic>
        <p:nvPicPr>
          <p:cNvPr id="300" name="Shape 300"/>
          <p:cNvPicPr preferRelativeResize="0"/>
          <p:nvPr/>
        </p:nvPicPr>
        <p:blipFill>
          <a:blip r:embed="rId3">
            <a:alphaModFix/>
          </a:blip>
          <a:stretch>
            <a:fillRect/>
          </a:stretch>
        </p:blipFill>
        <p:spPr>
          <a:xfrm>
            <a:off x="2027402" y="2577527"/>
            <a:ext cx="5089199" cy="3775125"/>
          </a:xfrm>
          <a:prstGeom prst="rect">
            <a:avLst/>
          </a:prstGeom>
          <a:noFill/>
          <a:ln>
            <a:noFill/>
          </a:ln>
        </p:spPr>
      </p:pic>
      <p:sp>
        <p:nvSpPr>
          <p:cNvPr id="5" name="TextBox 4"/>
          <p:cNvSpPr txBox="1"/>
          <p:nvPr/>
        </p:nvSpPr>
        <p:spPr>
          <a:xfrm>
            <a:off x="114300" y="6454658"/>
            <a:ext cx="2286000" cy="307777"/>
          </a:xfrm>
          <a:prstGeom prst="rect">
            <a:avLst/>
          </a:prstGeom>
          <a:noFill/>
        </p:spPr>
        <p:txBody>
          <a:bodyPr wrap="square" rtlCol="0">
            <a:spAutoFit/>
          </a:bodyPr>
          <a:lstStyle/>
          <a:p>
            <a:r>
              <a:rPr lang="en-US" i="1" dirty="0" smtClean="0">
                <a:solidFill>
                  <a:schemeClr val="bg1"/>
                </a:solidFill>
                <a:latin typeface="Corbel" panose="020B0503020204020204" pitchFamily="34" charset="0"/>
              </a:rPr>
              <a:t>Bishop (1987)</a:t>
            </a:r>
            <a:endParaRPr lang="en-US" i="1" dirty="0">
              <a:solidFill>
                <a:schemeClr val="bg1"/>
              </a:solidFill>
              <a:latin typeface="Corbel" panose="020B0503020204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txBox="1">
            <a:spLocks noGrp="1"/>
          </p:cNvSpPr>
          <p:nvPr>
            <p:ph type="title"/>
          </p:nvPr>
        </p:nvSpPr>
        <p:spPr>
          <a:xfrm>
            <a:off x="0" y="274637"/>
            <a:ext cx="91440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200" b="1" i="0" u="none" strike="noStrike" cap="none">
                <a:solidFill>
                  <a:schemeClr val="lt1"/>
                </a:solidFill>
                <a:latin typeface="Corbel"/>
                <a:ea typeface="Corbel"/>
                <a:cs typeface="Corbel"/>
                <a:sym typeface="Corbel"/>
              </a:rPr>
              <a:t>Measurement Experiments: Response Alternatives</a:t>
            </a:r>
          </a:p>
          <a:p>
            <a:pPr marL="0" marR="0" lvl="0" indent="0" algn="ctr" rtl="0">
              <a:lnSpc>
                <a:spcPct val="100000"/>
              </a:lnSpc>
              <a:spcBef>
                <a:spcPts val="0"/>
              </a:spcBef>
              <a:spcAft>
                <a:spcPts val="0"/>
              </a:spcAft>
              <a:buClr>
                <a:schemeClr val="lt1"/>
              </a:buClr>
              <a:buSzPct val="25000"/>
              <a:buFont typeface="Corbel"/>
              <a:buNone/>
            </a:pPr>
            <a:r>
              <a:rPr lang="en-GB" sz="3200"/>
              <a:t>(Explicit Middle Alternative)</a:t>
            </a:r>
          </a:p>
        </p:txBody>
      </p:sp>
      <p:sp>
        <p:nvSpPr>
          <p:cNvPr id="306" name="Shape 306"/>
          <p:cNvSpPr txBox="1">
            <a:spLocks noGrp="1"/>
          </p:cNvSpPr>
          <p:nvPr>
            <p:ph type="body" idx="1"/>
          </p:nvPr>
        </p:nvSpPr>
        <p:spPr>
          <a:xfrm>
            <a:off x="154425" y="1794510"/>
            <a:ext cx="8928900" cy="4225290"/>
          </a:xfrm>
          <a:prstGeom prst="rect">
            <a:avLst/>
          </a:prstGeom>
          <a:noFill/>
          <a:ln>
            <a:noFill/>
          </a:ln>
        </p:spPr>
        <p:txBody>
          <a:bodyPr lIns="91425" tIns="45700" rIns="91425" bIns="45700" anchor="t" anchorCtr="0">
            <a:noAutofit/>
          </a:bodyPr>
          <a:lstStyle/>
          <a:p>
            <a:pPr marL="800100" marR="0" lvl="0" indent="-342900" algn="l" rtl="0">
              <a:lnSpc>
                <a:spcPct val="100000"/>
              </a:lnSpc>
              <a:spcBef>
                <a:spcPts val="0"/>
              </a:spcBef>
              <a:spcAft>
                <a:spcPts val="0"/>
              </a:spcAft>
              <a:buClr>
                <a:schemeClr val="accent1"/>
              </a:buClr>
              <a:buSzPct val="25000"/>
              <a:buFont typeface="Noto Sans Symbols"/>
              <a:buNone/>
            </a:pPr>
            <a:r>
              <a:rPr lang="en-GB" dirty="0"/>
              <a:t>Variations on an experiment offering an explicit </a:t>
            </a:r>
            <a:r>
              <a:rPr lang="en-GB" dirty="0" smtClean="0"/>
              <a:t>middle alternative</a:t>
            </a:r>
            <a:r>
              <a:rPr lang="en-GB" dirty="0"/>
              <a:t>:</a:t>
            </a:r>
          </a:p>
        </p:txBody>
      </p:sp>
      <p:pic>
        <p:nvPicPr>
          <p:cNvPr id="307" name="Shape 307"/>
          <p:cNvPicPr preferRelativeResize="0"/>
          <p:nvPr/>
        </p:nvPicPr>
        <p:blipFill>
          <a:blip r:embed="rId3">
            <a:alphaModFix/>
          </a:blip>
          <a:stretch>
            <a:fillRect/>
          </a:stretch>
        </p:blipFill>
        <p:spPr>
          <a:xfrm>
            <a:off x="1890700" y="4047594"/>
            <a:ext cx="5089271" cy="2456075"/>
          </a:xfrm>
          <a:prstGeom prst="rect">
            <a:avLst/>
          </a:prstGeom>
          <a:noFill/>
          <a:ln>
            <a:noFill/>
          </a:ln>
        </p:spPr>
      </p:pic>
      <p:pic>
        <p:nvPicPr>
          <p:cNvPr id="308" name="Shape 308"/>
          <p:cNvPicPr preferRelativeResize="0"/>
          <p:nvPr/>
        </p:nvPicPr>
        <p:blipFill>
          <a:blip r:embed="rId4">
            <a:alphaModFix/>
          </a:blip>
          <a:stretch>
            <a:fillRect/>
          </a:stretch>
        </p:blipFill>
        <p:spPr>
          <a:xfrm>
            <a:off x="1890699" y="2576546"/>
            <a:ext cx="5089272" cy="1554420"/>
          </a:xfrm>
          <a:prstGeom prst="rect">
            <a:avLst/>
          </a:prstGeom>
          <a:noFill/>
          <a:ln>
            <a:noFill/>
          </a:ln>
        </p:spPr>
      </p:pic>
      <p:sp>
        <p:nvSpPr>
          <p:cNvPr id="6" name="TextBox 5"/>
          <p:cNvSpPr txBox="1"/>
          <p:nvPr/>
        </p:nvSpPr>
        <p:spPr>
          <a:xfrm>
            <a:off x="114300" y="6454658"/>
            <a:ext cx="2286000" cy="307777"/>
          </a:xfrm>
          <a:prstGeom prst="rect">
            <a:avLst/>
          </a:prstGeom>
          <a:noFill/>
        </p:spPr>
        <p:txBody>
          <a:bodyPr wrap="square" rtlCol="0">
            <a:spAutoFit/>
          </a:bodyPr>
          <a:lstStyle/>
          <a:p>
            <a:r>
              <a:rPr lang="en-US" i="1" dirty="0" smtClean="0">
                <a:solidFill>
                  <a:schemeClr val="bg1"/>
                </a:solidFill>
                <a:latin typeface="Corbel" panose="020B0503020204020204" pitchFamily="34" charset="0"/>
              </a:rPr>
              <a:t>Bishop (1987)</a:t>
            </a:r>
            <a:endParaRPr lang="en-US" i="1" dirty="0">
              <a:solidFill>
                <a:schemeClr val="bg1"/>
              </a:solidFill>
              <a:latin typeface="Corbel" panose="020B0503020204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Shape 31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240" b="1" i="0" u="none" strike="noStrike" cap="none">
                <a:solidFill>
                  <a:schemeClr val="lt1"/>
                </a:solidFill>
                <a:latin typeface="Corbel"/>
                <a:ea typeface="Corbel"/>
                <a:cs typeface="Corbel"/>
                <a:sym typeface="Corbel"/>
              </a:rPr>
              <a:t>Measurement Experiments: Response Scales</a:t>
            </a:r>
          </a:p>
        </p:txBody>
      </p:sp>
      <p:pic>
        <p:nvPicPr>
          <p:cNvPr id="314" name="Shape 314" descr="Screen Clipping"/>
          <p:cNvPicPr preferRelativeResize="0"/>
          <p:nvPr/>
        </p:nvPicPr>
        <p:blipFill rotWithShape="1">
          <a:blip r:embed="rId3">
            <a:alphaModFix/>
          </a:blip>
          <a:srcRect/>
          <a:stretch/>
        </p:blipFill>
        <p:spPr>
          <a:xfrm>
            <a:off x="1418094" y="1910732"/>
            <a:ext cx="6761017" cy="4387518"/>
          </a:xfrm>
          <a:prstGeom prst="rect">
            <a:avLst/>
          </a:prstGeom>
          <a:noFill/>
          <a:ln>
            <a:noFill/>
          </a:ln>
        </p:spPr>
      </p:pic>
      <p:sp>
        <p:nvSpPr>
          <p:cNvPr id="315" name="Shape 315"/>
          <p:cNvSpPr txBox="1"/>
          <p:nvPr/>
        </p:nvSpPr>
        <p:spPr>
          <a:xfrm>
            <a:off x="123415" y="6444105"/>
            <a:ext cx="4168094"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Schwarz, Hippler, Deutsch, Strack (1985)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Mode Effects</a:t>
            </a:r>
          </a:p>
        </p:txBody>
      </p:sp>
      <p:sp>
        <p:nvSpPr>
          <p:cNvPr id="322" name="Shape 322"/>
          <p:cNvSpPr txBox="1">
            <a:spLocks noGrp="1"/>
          </p:cNvSpPr>
          <p:nvPr>
            <p:ph type="body" idx="1"/>
          </p:nvPr>
        </p:nvSpPr>
        <p:spPr>
          <a:xfrm>
            <a:off x="152400" y="1752600"/>
            <a:ext cx="8534400" cy="5314200"/>
          </a:xfrm>
          <a:prstGeom prst="rect">
            <a:avLst/>
          </a:prstGeom>
          <a:noFill/>
          <a:ln>
            <a:noFill/>
          </a:ln>
        </p:spPr>
        <p:txBody>
          <a:bodyPr lIns="91425" tIns="45700" rIns="91425" bIns="45700" anchor="t" anchorCtr="0">
            <a:noAutofit/>
          </a:bodyPr>
          <a:lstStyle/>
          <a:p>
            <a:pPr marL="0" marR="0" lvl="0" indent="0" algn="l" rtl="0">
              <a:lnSpc>
                <a:spcPct val="90000"/>
              </a:lnSpc>
              <a:spcBef>
                <a:spcPts val="0"/>
              </a:spcBef>
              <a:spcAft>
                <a:spcPts val="0"/>
              </a:spcAft>
              <a:buClr>
                <a:schemeClr val="accent1"/>
              </a:buClr>
              <a:buSzPct val="25000"/>
              <a:buFont typeface="Noto Sans Symbols"/>
              <a:buNone/>
            </a:pPr>
            <a:r>
              <a:rPr lang="en-GB" sz="3052" b="1" i="1" u="none" strike="noStrike" cap="none" dirty="0">
                <a:solidFill>
                  <a:schemeClr val="lt1"/>
                </a:solidFill>
                <a:latin typeface="Corbel"/>
                <a:ea typeface="Corbel"/>
                <a:cs typeface="Corbel"/>
                <a:sym typeface="Corbel"/>
              </a:rPr>
              <a:t>Mode is the form of administering or delivering a questionnaire or interview</a:t>
            </a:r>
          </a:p>
          <a:p>
            <a:pPr marL="342900" marR="0" lvl="0" indent="-342900" algn="l" rtl="0">
              <a:lnSpc>
                <a:spcPct val="90000"/>
              </a:lnSpc>
              <a:spcBef>
                <a:spcPts val="2000"/>
              </a:spcBef>
              <a:spcAft>
                <a:spcPts val="0"/>
              </a:spcAft>
              <a:buClr>
                <a:schemeClr val="accent1"/>
              </a:buClr>
              <a:buSzPct val="84553"/>
              <a:buFont typeface="Noto Sans Symbols"/>
              <a:buChar char="●"/>
            </a:pPr>
            <a:r>
              <a:rPr lang="en-GB" sz="3052" b="1" i="0" u="none" strike="noStrike" cap="none" dirty="0">
                <a:solidFill>
                  <a:schemeClr val="lt1"/>
                </a:solidFill>
                <a:latin typeface="Corbel"/>
                <a:ea typeface="Corbel"/>
                <a:cs typeface="Corbel"/>
                <a:sym typeface="Corbel"/>
              </a:rPr>
              <a:t>	Self-administered surveys</a:t>
            </a:r>
          </a:p>
          <a:p>
            <a:pPr marL="0" marR="0" lvl="0" indent="0" algn="l" rtl="0">
              <a:lnSpc>
                <a:spcPct val="90000"/>
              </a:lnSpc>
              <a:spcBef>
                <a:spcPts val="2000"/>
              </a:spcBef>
              <a:spcAft>
                <a:spcPts val="0"/>
              </a:spcAft>
              <a:buClr>
                <a:schemeClr val="accent1"/>
              </a:buClr>
              <a:buSzPct val="25000"/>
              <a:buFont typeface="Noto Sans Symbols"/>
              <a:buNone/>
            </a:pPr>
            <a:r>
              <a:rPr lang="en-GB" sz="3052" b="1" i="0" u="none" strike="noStrike" cap="none" dirty="0">
                <a:solidFill>
                  <a:schemeClr val="lt1"/>
                </a:solidFill>
                <a:latin typeface="Corbel"/>
                <a:ea typeface="Corbel"/>
                <a:cs typeface="Corbel"/>
                <a:sym typeface="Corbel"/>
              </a:rPr>
              <a:t>		Mail/written</a:t>
            </a:r>
          </a:p>
          <a:p>
            <a:pPr marL="0" marR="0" lvl="0" indent="0" algn="l" rtl="0">
              <a:lnSpc>
                <a:spcPct val="90000"/>
              </a:lnSpc>
              <a:spcBef>
                <a:spcPts val="2000"/>
              </a:spcBef>
              <a:spcAft>
                <a:spcPts val="0"/>
              </a:spcAft>
              <a:buClr>
                <a:schemeClr val="accent1"/>
              </a:buClr>
              <a:buSzPct val="25000"/>
              <a:buFont typeface="Noto Sans Symbols"/>
              <a:buNone/>
            </a:pPr>
            <a:r>
              <a:rPr lang="en-GB" sz="3052" b="1" i="0" u="none" strike="noStrike" cap="none" dirty="0">
                <a:solidFill>
                  <a:schemeClr val="lt1"/>
                </a:solidFill>
                <a:latin typeface="Corbel"/>
                <a:ea typeface="Corbel"/>
                <a:cs typeface="Corbel"/>
                <a:sym typeface="Corbel"/>
              </a:rPr>
              <a:t>		Internet</a:t>
            </a:r>
          </a:p>
          <a:p>
            <a:pPr marL="342900" marR="0" lvl="0" indent="-342900" algn="l" rtl="0">
              <a:lnSpc>
                <a:spcPct val="90000"/>
              </a:lnSpc>
              <a:spcBef>
                <a:spcPts val="2000"/>
              </a:spcBef>
              <a:spcAft>
                <a:spcPts val="0"/>
              </a:spcAft>
              <a:buClr>
                <a:schemeClr val="accent1"/>
              </a:buClr>
              <a:buSzPct val="84553"/>
              <a:buFont typeface="Noto Sans Symbols"/>
              <a:buChar char="●"/>
            </a:pPr>
            <a:r>
              <a:rPr lang="en-GB" sz="3052" b="1" i="0" u="none" strike="noStrike" cap="none" dirty="0">
                <a:solidFill>
                  <a:schemeClr val="lt1"/>
                </a:solidFill>
                <a:latin typeface="Corbel"/>
                <a:ea typeface="Corbel"/>
                <a:cs typeface="Corbel"/>
                <a:sym typeface="Corbel"/>
              </a:rPr>
              <a:t>   	 Interviewer Assisted</a:t>
            </a:r>
          </a:p>
          <a:p>
            <a:pPr marL="0" marR="0" lvl="0" indent="0" algn="l" rtl="0">
              <a:lnSpc>
                <a:spcPct val="90000"/>
              </a:lnSpc>
              <a:spcBef>
                <a:spcPts val="2000"/>
              </a:spcBef>
              <a:spcAft>
                <a:spcPts val="0"/>
              </a:spcAft>
              <a:buClr>
                <a:schemeClr val="accent1"/>
              </a:buClr>
              <a:buSzPct val="25000"/>
              <a:buFont typeface="Noto Sans Symbols"/>
              <a:buNone/>
            </a:pPr>
            <a:r>
              <a:rPr lang="en-GB" sz="3052" b="1" i="0" u="none" strike="noStrike" cap="none" dirty="0">
                <a:solidFill>
                  <a:schemeClr val="lt1"/>
                </a:solidFill>
                <a:latin typeface="Corbel"/>
                <a:ea typeface="Corbel"/>
                <a:cs typeface="Corbel"/>
                <a:sym typeface="Corbel"/>
              </a:rPr>
              <a:t>		Phone (cell and landline)</a:t>
            </a:r>
          </a:p>
          <a:p>
            <a:pPr marL="0" marR="0" lvl="0" indent="0" algn="l" rtl="0">
              <a:lnSpc>
                <a:spcPct val="90000"/>
              </a:lnSpc>
              <a:spcBef>
                <a:spcPts val="2000"/>
              </a:spcBef>
              <a:spcAft>
                <a:spcPts val="0"/>
              </a:spcAft>
              <a:buClr>
                <a:schemeClr val="accent1"/>
              </a:buClr>
              <a:buSzPct val="25000"/>
              <a:buFont typeface="Noto Sans Symbols"/>
              <a:buNone/>
            </a:pPr>
            <a:r>
              <a:rPr lang="en-GB" sz="3052" b="1" i="0" u="none" strike="noStrike" cap="none" dirty="0">
                <a:solidFill>
                  <a:schemeClr val="lt1"/>
                </a:solidFill>
                <a:latin typeface="Corbel"/>
                <a:ea typeface="Corbel"/>
                <a:cs typeface="Corbel"/>
                <a:sym typeface="Corbel"/>
              </a:rPr>
              <a:t>		Face-to-face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Shape 327"/>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Mail/Written Mode</a:t>
            </a:r>
          </a:p>
        </p:txBody>
      </p:sp>
      <p:sp>
        <p:nvSpPr>
          <p:cNvPr id="328" name="Shape 328"/>
          <p:cNvSpPr txBox="1">
            <a:spLocks noGrp="1"/>
          </p:cNvSpPr>
          <p:nvPr>
            <p:ph type="body" idx="1"/>
          </p:nvPr>
        </p:nvSpPr>
        <p:spPr>
          <a:xfrm>
            <a:off x="228600" y="1981200"/>
            <a:ext cx="8839199" cy="4571999"/>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chemeClr val="accent1"/>
              </a:buClr>
              <a:buSzPct val="25000"/>
              <a:buFont typeface="Noto Sans Symbols"/>
              <a:buNone/>
            </a:pPr>
            <a:r>
              <a:rPr lang="en-GB" sz="2805" b="1" i="0" u="sng" strike="noStrike" cap="none" dirty="0">
                <a:solidFill>
                  <a:schemeClr val="lt1"/>
                </a:solidFill>
                <a:latin typeface="Corbel"/>
                <a:ea typeface="Corbel"/>
                <a:cs typeface="Corbel"/>
                <a:sym typeface="Corbel"/>
              </a:rPr>
              <a:t>ADVANTAGES</a:t>
            </a:r>
            <a:r>
              <a:rPr lang="en-GB" sz="2805" b="1" i="0" u="none" strike="noStrike" cap="none" dirty="0">
                <a:solidFill>
                  <a:schemeClr val="lt1"/>
                </a:solidFill>
                <a:latin typeface="Corbel"/>
                <a:ea typeface="Corbel"/>
                <a:cs typeface="Corbel"/>
                <a:sym typeface="Corbel"/>
              </a:rPr>
              <a:t>  			</a:t>
            </a:r>
            <a:r>
              <a:rPr lang="en-GB" sz="2805" b="1" i="0" u="sng" strike="noStrike" cap="none" dirty="0">
                <a:solidFill>
                  <a:schemeClr val="lt1"/>
                </a:solidFill>
                <a:latin typeface="Corbel"/>
                <a:ea typeface="Corbel"/>
                <a:cs typeface="Corbel"/>
                <a:sym typeface="Corbel"/>
              </a:rPr>
              <a:t>DISADVANTAGES</a:t>
            </a:r>
          </a:p>
          <a:p>
            <a:pPr marL="0" marR="0" lvl="0" indent="0" algn="l" rtl="0">
              <a:lnSpc>
                <a:spcPct val="8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Low cost				   Response rate (&lt;50%)</a:t>
            </a:r>
          </a:p>
          <a:p>
            <a:pPr marL="0" marR="0" lvl="0" indent="0" algn="l" rtl="0">
              <a:lnSpc>
                <a:spcPct val="8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Large groups				   Data quality (motivation)</a:t>
            </a:r>
          </a:p>
          <a:p>
            <a:pPr marL="0" marR="0" lvl="0" indent="0" algn="l" rtl="0">
              <a:lnSpc>
                <a:spcPct val="8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Avoids potential researcher bias	   Limited length</a:t>
            </a:r>
          </a:p>
          <a:p>
            <a:pPr marL="0" marR="0" lvl="0" indent="0" algn="l" rtl="0">
              <a:lnSpc>
                <a:spcPct val="8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Less reactance to other  person	   Can’t control question order</a:t>
            </a:r>
          </a:p>
          <a:p>
            <a:pPr marL="0" marR="0" lvl="0" indent="0" algn="l" rtl="0">
              <a:lnSpc>
                <a:spcPct val="8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Less pressure for quick response	   Can’t control context (others)    </a:t>
            </a:r>
          </a:p>
          <a:p>
            <a:pPr marL="0" marR="0" lvl="0" indent="0" algn="l" rtl="0">
              <a:lnSpc>
                <a:spcPct val="8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Feelings of anonymity higher	   Can’t help respondent interpret</a:t>
            </a:r>
          </a:p>
          <a:p>
            <a:pPr marL="0" marR="0" lvl="0" indent="0" algn="l" rtl="0">
              <a:lnSpc>
                <a:spcPct val="8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No homeless</a:t>
            </a:r>
          </a:p>
          <a:p>
            <a:pPr marL="0" marR="0" lvl="0" indent="0" algn="l" rtl="0">
              <a:lnSpc>
                <a:spcPct val="80000"/>
              </a:lnSpc>
              <a:spcBef>
                <a:spcPts val="2000"/>
              </a:spcBef>
              <a:spcAft>
                <a:spcPts val="0"/>
              </a:spcAft>
              <a:buClr>
                <a:schemeClr val="accent1"/>
              </a:buClr>
              <a:buSzPct val="25000"/>
              <a:buFont typeface="Noto Sans Symbols"/>
              <a:buNone/>
            </a:pPr>
            <a:endParaRPr sz="2200" b="1" i="0" u="none" strike="noStrike" cap="none" dirty="0">
              <a:solidFill>
                <a:schemeClr val="lt1"/>
              </a:solidFill>
              <a:latin typeface="Corbel"/>
              <a:ea typeface="Corbel"/>
              <a:cs typeface="Corbel"/>
              <a:sym typeface="Corbe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Shape 334"/>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Telephone Mode</a:t>
            </a:r>
          </a:p>
        </p:txBody>
      </p:sp>
      <p:sp>
        <p:nvSpPr>
          <p:cNvPr id="335" name="Shape 335"/>
          <p:cNvSpPr txBox="1">
            <a:spLocks noGrp="1"/>
          </p:cNvSpPr>
          <p:nvPr>
            <p:ph type="body" idx="1"/>
          </p:nvPr>
        </p:nvSpPr>
        <p:spPr>
          <a:xfrm>
            <a:off x="152400" y="1676400"/>
            <a:ext cx="8991600" cy="504444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2600" b="1" i="0" u="sng" strike="noStrike" cap="none" dirty="0">
                <a:solidFill>
                  <a:schemeClr val="lt1"/>
                </a:solidFill>
                <a:latin typeface="Corbel"/>
                <a:ea typeface="Corbel"/>
                <a:cs typeface="Corbel"/>
                <a:sym typeface="Corbel"/>
              </a:rPr>
              <a:t>ADVANTAGES</a:t>
            </a:r>
            <a:r>
              <a:rPr lang="en-GB" sz="2600" b="1" i="0" u="none" strike="noStrike" cap="none" dirty="0">
                <a:solidFill>
                  <a:schemeClr val="lt1"/>
                </a:solidFill>
                <a:latin typeface="Corbel"/>
                <a:ea typeface="Corbel"/>
                <a:cs typeface="Corbel"/>
                <a:sym typeface="Corbel"/>
              </a:rPr>
              <a:t>  			</a:t>
            </a:r>
            <a:r>
              <a:rPr lang="en-GB" sz="2600" b="1" i="0" u="sng" strike="noStrike" cap="none" dirty="0">
                <a:solidFill>
                  <a:schemeClr val="lt1"/>
                </a:solidFill>
                <a:latin typeface="Corbel"/>
                <a:ea typeface="Corbel"/>
                <a:cs typeface="Corbel"/>
                <a:sym typeface="Corbel"/>
              </a:rPr>
              <a:t>DISADVANTAGES</a:t>
            </a:r>
          </a:p>
          <a:p>
            <a:pPr marL="0" marR="0" lvl="0" indent="0" algn="l" rtl="0">
              <a:lnSpc>
                <a:spcPct val="10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Cheaper than face-to-face 	   		   Some interviewer bias</a:t>
            </a:r>
          </a:p>
          <a:p>
            <a:pPr marL="0" marR="0" lvl="0" indent="0" algn="l" rtl="0">
              <a:lnSpc>
                <a:spcPct val="10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High response rate (almost as high as f-t-f)	   No visual aids</a:t>
            </a:r>
          </a:p>
          <a:p>
            <a:pPr marL="0" marR="0" lvl="0" indent="0" algn="l" rtl="0">
              <a:lnSpc>
                <a:spcPct val="10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Better supervision of interviewers 		   Complex questions may be difficult</a:t>
            </a:r>
          </a:p>
          <a:p>
            <a:pPr marL="0" marR="0" lvl="0" indent="0" algn="l" rtl="0">
              <a:lnSpc>
                <a:spcPct val="10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Quick					   Technical problems (nonworking or ineligibles)</a:t>
            </a:r>
          </a:p>
          <a:p>
            <a:pPr marL="0" marR="0" lvl="0" indent="0" algn="l" rtl="0">
              <a:lnSpc>
                <a:spcPct val="10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Can hear interviewers (cues)			   Can’t see reactions</a:t>
            </a:r>
          </a:p>
          <a:p>
            <a:pPr marL="0" marR="0" lvl="0" indent="0" algn="l" rtl="0">
              <a:lnSpc>
                <a:spcPct val="10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Random digit </a:t>
            </a:r>
            <a:r>
              <a:rPr lang="en-GB" sz="1600" b="1" i="0" u="none" strike="noStrike" cap="none" dirty="0" err="1">
                <a:solidFill>
                  <a:schemeClr val="lt1"/>
                </a:solidFill>
                <a:latin typeface="Corbel"/>
                <a:ea typeface="Corbel"/>
                <a:cs typeface="Corbel"/>
                <a:sym typeface="Corbel"/>
              </a:rPr>
              <a:t>dialing</a:t>
            </a:r>
            <a:r>
              <a:rPr lang="en-GB" sz="1600" b="1" i="0" u="none" strike="noStrike" cap="none" dirty="0">
                <a:solidFill>
                  <a:schemeClr val="lt1"/>
                </a:solidFill>
                <a:latin typeface="Corbel"/>
                <a:ea typeface="Corbel"/>
                <a:cs typeface="Corbel"/>
                <a:sym typeface="Corbel"/>
              </a:rPr>
              <a:t>			   Caller ID, other technologies</a:t>
            </a:r>
          </a:p>
          <a:p>
            <a:pPr marL="0" marR="0" lvl="0" indent="0" algn="l" rtl="0">
              <a:lnSpc>
                <a:spcPct val="10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Broad populations</a:t>
            </a:r>
          </a:p>
          <a:p>
            <a:pPr marL="0" marR="0" lvl="0" indent="0" algn="l" rtl="0">
              <a:lnSpc>
                <a:spcPct val="10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Relatively anonymous </a:t>
            </a:r>
          </a:p>
          <a:p>
            <a:pPr marL="0" marR="0" lvl="0" indent="0" algn="l" rtl="0">
              <a:lnSpc>
                <a:spcPct val="120000"/>
              </a:lnSpc>
              <a:spcBef>
                <a:spcPts val="2000"/>
              </a:spcBef>
              <a:spcAft>
                <a:spcPts val="0"/>
              </a:spcAft>
              <a:buClr>
                <a:schemeClr val="accent1"/>
              </a:buClr>
              <a:buSzPct val="25000"/>
              <a:buFont typeface="Noto Sans Symbols"/>
              <a:buNone/>
            </a:pPr>
            <a:r>
              <a:rPr lang="en-GB" sz="1600" b="1" i="0" u="none" strike="noStrike" cap="none" dirty="0">
                <a:solidFill>
                  <a:schemeClr val="lt1"/>
                </a:solidFill>
                <a:latin typeface="Corbel"/>
                <a:ea typeface="Corbel"/>
                <a:cs typeface="Corbel"/>
                <a:sym typeface="Corbel"/>
              </a:rPr>
              <a:t>   </a:t>
            </a:r>
            <a:r>
              <a:rPr lang="en-GB" sz="1600" b="1" i="0" u="none" strike="noStrike" cap="none" dirty="0" smtClean="0">
                <a:solidFill>
                  <a:schemeClr val="lt1"/>
                </a:solidFill>
                <a:latin typeface="Corbel"/>
                <a:ea typeface="Corbel"/>
                <a:cs typeface="Corbel"/>
                <a:sym typeface="Corbel"/>
              </a:rPr>
              <a:t>Can </a:t>
            </a:r>
            <a:r>
              <a:rPr lang="en-GB" sz="1600" b="1" i="0" u="none" strike="noStrike" cap="none" dirty="0">
                <a:solidFill>
                  <a:schemeClr val="lt1"/>
                </a:solidFill>
                <a:latin typeface="Corbel"/>
                <a:ea typeface="Corbel"/>
                <a:cs typeface="Corbel"/>
                <a:sym typeface="Corbel"/>
              </a:rPr>
              <a:t>follow up, motivate with less researcher bias than f-t-f (good quality data)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Shape 34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Face-to-Face (f-t-f) Mode</a:t>
            </a:r>
          </a:p>
        </p:txBody>
      </p:sp>
      <p:sp>
        <p:nvSpPr>
          <p:cNvPr id="341" name="Shape 341"/>
          <p:cNvSpPr txBox="1">
            <a:spLocks noGrp="1"/>
          </p:cNvSpPr>
          <p:nvPr>
            <p:ph type="body" idx="1"/>
          </p:nvPr>
        </p:nvSpPr>
        <p:spPr>
          <a:xfrm>
            <a:off x="228600" y="1828800"/>
            <a:ext cx="8839199" cy="472439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2800" b="1" i="0" u="sng" strike="noStrike" cap="none" dirty="0">
                <a:solidFill>
                  <a:schemeClr val="lt1"/>
                </a:solidFill>
                <a:latin typeface="Corbel"/>
                <a:ea typeface="Corbel"/>
                <a:cs typeface="Corbel"/>
                <a:sym typeface="Corbel"/>
              </a:rPr>
              <a:t>ADVANTAGES</a:t>
            </a:r>
            <a:r>
              <a:rPr lang="en-GB" sz="2800" b="1" i="0" u="none" strike="noStrike" cap="none" dirty="0">
                <a:solidFill>
                  <a:schemeClr val="lt1"/>
                </a:solidFill>
                <a:latin typeface="Corbel"/>
                <a:ea typeface="Corbel"/>
                <a:cs typeface="Corbel"/>
                <a:sym typeface="Corbel"/>
              </a:rPr>
              <a:t>  				</a:t>
            </a:r>
            <a:r>
              <a:rPr lang="en-GB" sz="2800" b="1" i="0" u="sng" strike="noStrike" cap="none" dirty="0">
                <a:solidFill>
                  <a:schemeClr val="lt1"/>
                </a:solidFill>
                <a:latin typeface="Corbel"/>
                <a:ea typeface="Corbel"/>
                <a:cs typeface="Corbel"/>
                <a:sym typeface="Corbel"/>
              </a:rPr>
              <a:t>DISADVANTAGES</a:t>
            </a:r>
          </a:p>
          <a:p>
            <a:pPr marL="0" marR="0" lvl="0" indent="0" algn="l" rtl="0">
              <a:lnSpc>
                <a:spcPct val="10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Can control, probe, correct, answer  	   Interviewer effects</a:t>
            </a:r>
          </a:p>
          <a:p>
            <a:pPr marL="0" marR="0" lvl="0" indent="0" algn="l" rtl="0">
              <a:lnSpc>
                <a:spcPct val="10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Visual aids				   	   High cost ($ and time)</a:t>
            </a:r>
          </a:p>
          <a:p>
            <a:pPr marL="0" marR="0" lvl="0" indent="0" algn="l" rtl="0">
              <a:lnSpc>
                <a:spcPct val="10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Can see reaction			   	   Not anonymous</a:t>
            </a:r>
          </a:p>
          <a:p>
            <a:pPr marL="0" marR="0" lvl="0" indent="0" algn="l" rtl="0">
              <a:lnSpc>
                <a:spcPct val="10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Data quality high (over 80% response)  </a:t>
            </a:r>
          </a:p>
          <a:p>
            <a:pPr marL="0" marR="0" lvl="0" indent="0" algn="l" rtl="0">
              <a:lnSpc>
                <a:spcPct val="10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Can motivate and establish rapport</a:t>
            </a:r>
          </a:p>
          <a:p>
            <a:pPr marL="0" marR="0" lvl="0" indent="0" algn="l" rtl="0">
              <a:lnSpc>
                <a:spcPct val="10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Can be longer than other types</a:t>
            </a:r>
          </a:p>
          <a:p>
            <a:pPr marL="0" marR="0" lvl="0" indent="0" algn="l" rtl="0">
              <a:lnSpc>
                <a:spcPct val="100000"/>
              </a:lnSpc>
              <a:spcBef>
                <a:spcPts val="2000"/>
              </a:spcBef>
              <a:spcAft>
                <a:spcPts val="0"/>
              </a:spcAft>
              <a:buClr>
                <a:schemeClr val="accent1"/>
              </a:buClr>
              <a:buSzPct val="25000"/>
              <a:buFont typeface="Noto Sans Symbols"/>
              <a:buNone/>
            </a:pPr>
            <a:r>
              <a:rPr lang="en-GB" sz="2200" b="1" i="0" u="none" strike="noStrike" cap="none" dirty="0">
                <a:solidFill>
                  <a:schemeClr val="lt1"/>
                </a:solidFill>
                <a:latin typeface="Corbel"/>
                <a:ea typeface="Corbel"/>
                <a:cs typeface="Corbel"/>
                <a:sym typeface="Corbel"/>
              </a:rPr>
              <a:t>    Know who they are</a:t>
            </a:r>
          </a:p>
          <a:p>
            <a:pPr marL="0" marR="0" lvl="0" indent="0" algn="l" rtl="0">
              <a:lnSpc>
                <a:spcPct val="100000"/>
              </a:lnSpc>
              <a:spcBef>
                <a:spcPts val="2000"/>
              </a:spcBef>
              <a:spcAft>
                <a:spcPts val="0"/>
              </a:spcAft>
              <a:buClr>
                <a:schemeClr val="accent1"/>
              </a:buClr>
              <a:buSzPct val="25000"/>
              <a:buFont typeface="Noto Sans Symbols"/>
              <a:buNone/>
            </a:pPr>
            <a:endParaRPr sz="4000" b="1" i="0" u="none" strike="noStrike" cap="none" dirty="0">
              <a:solidFill>
                <a:schemeClr val="lt1"/>
              </a:solidFill>
              <a:latin typeface="Corbel"/>
              <a:ea typeface="Corbel"/>
              <a:cs typeface="Corbel"/>
              <a:sym typeface="Corbe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Shape 346"/>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Internet Mode</a:t>
            </a:r>
          </a:p>
        </p:txBody>
      </p:sp>
      <p:sp>
        <p:nvSpPr>
          <p:cNvPr id="347" name="Shape 347"/>
          <p:cNvSpPr txBox="1">
            <a:spLocks noGrp="1"/>
          </p:cNvSpPr>
          <p:nvPr>
            <p:ph type="body" idx="1"/>
          </p:nvPr>
        </p:nvSpPr>
        <p:spPr>
          <a:xfrm>
            <a:off x="114300" y="1752600"/>
            <a:ext cx="8915400" cy="5029199"/>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chemeClr val="accent1"/>
              </a:buClr>
              <a:buSzPct val="25000"/>
              <a:buFont typeface="Noto Sans Symbols"/>
              <a:buNone/>
            </a:pPr>
            <a:r>
              <a:rPr lang="en-GB" sz="2590" b="1" i="0" u="sng" strike="noStrike" cap="none" dirty="0">
                <a:solidFill>
                  <a:schemeClr val="lt1"/>
                </a:solidFill>
                <a:latin typeface="Corbel"/>
                <a:ea typeface="Corbel"/>
                <a:cs typeface="Corbel"/>
                <a:sym typeface="Corbel"/>
              </a:rPr>
              <a:t>ADVANTAGES</a:t>
            </a:r>
            <a:r>
              <a:rPr lang="en-GB" sz="2590" b="1" i="0" u="none" strike="noStrike" cap="none" dirty="0">
                <a:solidFill>
                  <a:schemeClr val="lt1"/>
                </a:solidFill>
                <a:latin typeface="Corbel"/>
                <a:ea typeface="Corbel"/>
                <a:cs typeface="Corbel"/>
                <a:sym typeface="Corbel"/>
              </a:rPr>
              <a:t>  			</a:t>
            </a:r>
            <a:r>
              <a:rPr lang="en-GB" sz="2590" b="1" i="0" u="sng" strike="noStrike" cap="none" dirty="0">
                <a:solidFill>
                  <a:schemeClr val="lt1"/>
                </a:solidFill>
                <a:latin typeface="Corbel"/>
                <a:ea typeface="Corbel"/>
                <a:cs typeface="Corbel"/>
                <a:sym typeface="Corbel"/>
              </a:rPr>
              <a:t>DISADVANTAGES</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Low cost				   Population may be biased</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Very large samples possible		   Honesty</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Low cost				   Motivation</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Little human input needed		   Requires some skill, equipment</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Anonymity?				   Get less detailed answers</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Avoid researcher bias			   No knowledge of who respondent is</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Visual and audio aids    </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Can use multiple languages and/or have links to more information</a:t>
            </a:r>
          </a:p>
          <a:p>
            <a:pPr marL="0" marR="0" lvl="0" indent="0" algn="l" rtl="0">
              <a:lnSpc>
                <a:spcPct val="80000"/>
              </a:lnSpc>
              <a:spcBef>
                <a:spcPts val="2000"/>
              </a:spcBef>
              <a:spcAft>
                <a:spcPts val="0"/>
              </a:spcAft>
              <a:buClr>
                <a:schemeClr val="accent1"/>
              </a:buClr>
              <a:buSzPct val="25000"/>
              <a:buFont typeface="Noto Sans Symbols"/>
              <a:buNone/>
            </a:pPr>
            <a:r>
              <a:rPr lang="en-GB" sz="2035" b="1" i="0" u="none" strike="noStrike" cap="none" dirty="0">
                <a:solidFill>
                  <a:schemeClr val="lt1"/>
                </a:solidFill>
                <a:latin typeface="Corbel"/>
                <a:ea typeface="Corbel"/>
                <a:cs typeface="Corbel"/>
                <a:sym typeface="Corbel"/>
              </a:rPr>
              <a:t>    Can get large geographic region/cross-national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Mixed Mode Designs and Mode Effects</a:t>
            </a:r>
          </a:p>
        </p:txBody>
      </p:sp>
      <p:sp>
        <p:nvSpPr>
          <p:cNvPr id="354" name="Shape 354"/>
          <p:cNvSpPr txBox="1">
            <a:spLocks noGrp="1"/>
          </p:cNvSpPr>
          <p:nvPr>
            <p:ph type="body" idx="1"/>
          </p:nvPr>
        </p:nvSpPr>
        <p:spPr>
          <a:xfrm>
            <a:off x="457200" y="2057400"/>
            <a:ext cx="8534399" cy="3962399"/>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Concerns about response rates and costs drive interest in mixed mode designs</a:t>
            </a:r>
          </a:p>
          <a:p>
            <a:pPr marL="0" marR="0" lvl="0" indent="0" algn="l" rtl="0">
              <a:lnSpc>
                <a:spcPct val="90000"/>
              </a:lnSpc>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90000"/>
              </a:lnSpc>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But will the data from different modes be comparable?</a:t>
            </a:r>
          </a:p>
          <a:p>
            <a:pPr marL="0" marR="0" lvl="0" indent="0" algn="l" rtl="0">
              <a:lnSpc>
                <a:spcPct val="90000"/>
              </a:lnSpc>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a:p>
            <a:pPr marL="342900" marR="0" lvl="0" indent="-342900" algn="l" rtl="0">
              <a:lnSpc>
                <a:spcPct val="90000"/>
              </a:lnSpc>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The problem of observational data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Mode Effects</a:t>
            </a:r>
          </a:p>
        </p:txBody>
      </p:sp>
      <p:pic>
        <p:nvPicPr>
          <p:cNvPr id="361" name="Shape 361"/>
          <p:cNvPicPr preferRelativeResize="0">
            <a:picLocks noGrp="1"/>
          </p:cNvPicPr>
          <p:nvPr>
            <p:ph type="body" idx="1"/>
          </p:nvPr>
        </p:nvPicPr>
        <p:blipFill rotWithShape="1">
          <a:blip r:embed="rId3">
            <a:alphaModFix/>
          </a:blip>
          <a:srcRect/>
          <a:stretch/>
        </p:blipFill>
        <p:spPr>
          <a:xfrm>
            <a:off x="263663" y="2743200"/>
            <a:ext cx="8616665" cy="3400447"/>
          </a:xfrm>
          <a:prstGeom prst="rect">
            <a:avLst/>
          </a:prstGeom>
          <a:noFill/>
          <a:ln>
            <a:noFill/>
          </a:ln>
        </p:spPr>
      </p:pic>
      <p:sp>
        <p:nvSpPr>
          <p:cNvPr id="362" name="Shape 362"/>
          <p:cNvSpPr txBox="1"/>
          <p:nvPr/>
        </p:nvSpPr>
        <p:spPr>
          <a:xfrm>
            <a:off x="185381" y="6430962"/>
            <a:ext cx="8534399"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Kennedy and Everett (2011)</a:t>
            </a:r>
          </a:p>
        </p:txBody>
      </p:sp>
      <p:sp>
        <p:nvSpPr>
          <p:cNvPr id="363" name="Shape 363"/>
          <p:cNvSpPr txBox="1"/>
          <p:nvPr/>
        </p:nvSpPr>
        <p:spPr>
          <a:xfrm>
            <a:off x="304800" y="1827191"/>
            <a:ext cx="8686800" cy="95410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2800" b="1" i="0" u="none" strike="noStrike" cap="none">
                <a:solidFill>
                  <a:schemeClr val="lt1"/>
                </a:solidFill>
                <a:latin typeface="Corbel"/>
                <a:ea typeface="Corbel"/>
                <a:cs typeface="Corbel"/>
                <a:sym typeface="Corbel"/>
              </a:rPr>
              <a:t>A way to deal with random assignment in an evaluation of cell phone and landline samples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Outline: Session 4</a:t>
            </a:r>
          </a:p>
        </p:txBody>
      </p:sp>
      <p:sp>
        <p:nvSpPr>
          <p:cNvPr id="166" name="Shape 166"/>
          <p:cNvSpPr txBox="1">
            <a:spLocks noGrp="1"/>
          </p:cNvSpPr>
          <p:nvPr>
            <p:ph type="body" idx="1"/>
          </p:nvPr>
        </p:nvSpPr>
        <p:spPr>
          <a:xfrm>
            <a:off x="457200" y="2057400"/>
            <a:ext cx="8291399" cy="4467900"/>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Continuation of the discussion of methodological experiments within the TSE model of the survey process</a:t>
            </a:r>
          </a:p>
          <a:p>
            <a:pPr marL="342900" marR="0" lvl="0" indent="-342900" algn="l" rtl="0">
              <a:lnSpc>
                <a:spcPct val="100000"/>
              </a:lnSpc>
              <a:spcBef>
                <a:spcPts val="2000"/>
              </a:spcBef>
              <a:spcAft>
                <a:spcPts val="0"/>
              </a:spcAft>
              <a:buClr>
                <a:schemeClr val="accent1"/>
              </a:buClr>
              <a:buSzPct val="90000"/>
              <a:buFont typeface="Noto Sans Symbols"/>
              <a:buChar char="●"/>
            </a:pPr>
            <a:r>
              <a:rPr lang="en-GB" sz="2800" b="1" i="0" u="none" strike="noStrike" cap="none">
                <a:solidFill>
                  <a:schemeClr val="lt1"/>
                </a:solidFill>
                <a:latin typeface="Corbel"/>
                <a:ea typeface="Corbel"/>
                <a:cs typeface="Corbel"/>
                <a:sym typeface="Corbel"/>
              </a:rPr>
              <a:t>By the end of this session, you should have an understanding of how methodological experiments can improve the measurement in your surveys</a:t>
            </a:r>
          </a:p>
          <a:p>
            <a:pPr marL="0" marR="0" lvl="0" indent="0" algn="l" rtl="0">
              <a:lnSpc>
                <a:spcPct val="100000"/>
              </a:lnSpc>
              <a:spcBef>
                <a:spcPts val="2000"/>
              </a:spcBef>
              <a:spcAft>
                <a:spcPts val="0"/>
              </a:spcAft>
              <a:buClr>
                <a:schemeClr val="accent1"/>
              </a:buClr>
              <a:buSzPct val="25000"/>
              <a:buFont typeface="Noto Sans Symbols"/>
              <a:buNone/>
            </a:pPr>
            <a:endParaRPr sz="2800" b="1" i="0" u="none" strike="noStrike" cap="none">
              <a:solidFill>
                <a:schemeClr val="lt1"/>
              </a:solidFill>
              <a:latin typeface="Corbel"/>
              <a:ea typeface="Corbel"/>
              <a:cs typeface="Corbel"/>
              <a:sym typeface="Corbe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Shape 36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Mode Effects</a:t>
            </a:r>
          </a:p>
        </p:txBody>
      </p:sp>
      <p:pic>
        <p:nvPicPr>
          <p:cNvPr id="370" name="Shape 370"/>
          <p:cNvPicPr preferRelativeResize="0">
            <a:picLocks noGrp="1"/>
          </p:cNvPicPr>
          <p:nvPr>
            <p:ph type="body" idx="1"/>
          </p:nvPr>
        </p:nvPicPr>
        <p:blipFill rotWithShape="1">
          <a:blip r:embed="rId3">
            <a:alphaModFix/>
          </a:blip>
          <a:srcRect/>
          <a:stretch/>
        </p:blipFill>
        <p:spPr>
          <a:xfrm>
            <a:off x="1828800" y="2258405"/>
            <a:ext cx="5978024" cy="4224576"/>
          </a:xfrm>
          <a:prstGeom prst="rect">
            <a:avLst/>
          </a:prstGeom>
          <a:noFill/>
          <a:ln>
            <a:noFill/>
          </a:ln>
        </p:spPr>
      </p:pic>
      <p:sp>
        <p:nvSpPr>
          <p:cNvPr id="371" name="Shape 371"/>
          <p:cNvSpPr txBox="1"/>
          <p:nvPr/>
        </p:nvSpPr>
        <p:spPr>
          <a:xfrm>
            <a:off x="152400" y="6482980"/>
            <a:ext cx="8534399"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Kennedy and Everett (2011)</a:t>
            </a:r>
          </a:p>
        </p:txBody>
      </p:sp>
      <p:sp>
        <p:nvSpPr>
          <p:cNvPr id="372" name="Shape 372"/>
          <p:cNvSpPr txBox="1"/>
          <p:nvPr/>
        </p:nvSpPr>
        <p:spPr>
          <a:xfrm>
            <a:off x="304800" y="1752600"/>
            <a:ext cx="4648198" cy="52321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2800" b="1" i="0" u="none" strike="noStrike" cap="none">
                <a:solidFill>
                  <a:schemeClr val="lt1"/>
                </a:solidFill>
                <a:latin typeface="Corbel"/>
                <a:ea typeface="Corbel"/>
                <a:cs typeface="Corbel"/>
                <a:sym typeface="Corbel"/>
              </a:rPr>
              <a:t>Main hypotheses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Shape 378"/>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Mode Effects</a:t>
            </a:r>
          </a:p>
        </p:txBody>
      </p:sp>
      <p:pic>
        <p:nvPicPr>
          <p:cNvPr id="379" name="Shape 379"/>
          <p:cNvPicPr preferRelativeResize="0">
            <a:picLocks noGrp="1"/>
          </p:cNvPicPr>
          <p:nvPr>
            <p:ph type="body" idx="1"/>
          </p:nvPr>
        </p:nvPicPr>
        <p:blipFill rotWithShape="1">
          <a:blip r:embed="rId3">
            <a:alphaModFix/>
          </a:blip>
          <a:srcRect/>
          <a:stretch/>
        </p:blipFill>
        <p:spPr>
          <a:xfrm>
            <a:off x="445477" y="2133600"/>
            <a:ext cx="6146168" cy="4343400"/>
          </a:xfrm>
          <a:prstGeom prst="rect">
            <a:avLst/>
          </a:prstGeom>
          <a:noFill/>
          <a:ln>
            <a:noFill/>
          </a:ln>
        </p:spPr>
      </p:pic>
      <p:sp>
        <p:nvSpPr>
          <p:cNvPr id="380" name="Shape 380"/>
          <p:cNvSpPr txBox="1"/>
          <p:nvPr/>
        </p:nvSpPr>
        <p:spPr>
          <a:xfrm>
            <a:off x="7086600" y="2870216"/>
            <a:ext cx="1371598" cy="369332"/>
          </a:xfrm>
          <a:prstGeom prst="rect">
            <a:avLst/>
          </a:pr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orbel"/>
              <a:buNone/>
            </a:pPr>
            <a:r>
              <a:rPr lang="en-GB" sz="1800" b="1" i="0" u="none" strike="noStrike" cap="none">
                <a:solidFill>
                  <a:srgbClr val="FF0000"/>
                </a:solidFill>
                <a:latin typeface="Corbel"/>
                <a:ea typeface="Corbel"/>
                <a:cs typeface="Corbel"/>
                <a:sym typeface="Corbel"/>
              </a:rPr>
              <a:t>Partial</a:t>
            </a:r>
          </a:p>
        </p:txBody>
      </p:sp>
      <p:sp>
        <p:nvSpPr>
          <p:cNvPr id="381" name="Shape 381"/>
          <p:cNvSpPr txBox="1"/>
          <p:nvPr/>
        </p:nvSpPr>
        <p:spPr>
          <a:xfrm>
            <a:off x="7082692" y="3689866"/>
            <a:ext cx="1371598" cy="369332"/>
          </a:xfrm>
          <a:prstGeom prst="rect">
            <a:avLst/>
          </a:pr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orbel"/>
              <a:buNone/>
            </a:pPr>
            <a:r>
              <a:rPr lang="en-GB" sz="1800" b="1" i="0" u="none" strike="noStrike" cap="none">
                <a:solidFill>
                  <a:srgbClr val="FF0000"/>
                </a:solidFill>
                <a:latin typeface="Corbel"/>
                <a:ea typeface="Corbel"/>
                <a:cs typeface="Corbel"/>
                <a:sym typeface="Corbel"/>
              </a:rPr>
              <a:t>Partial</a:t>
            </a:r>
          </a:p>
        </p:txBody>
      </p:sp>
      <p:sp>
        <p:nvSpPr>
          <p:cNvPr id="382" name="Shape 382"/>
          <p:cNvSpPr txBox="1"/>
          <p:nvPr/>
        </p:nvSpPr>
        <p:spPr>
          <a:xfrm>
            <a:off x="7082692" y="4827666"/>
            <a:ext cx="1371598" cy="369332"/>
          </a:xfrm>
          <a:prstGeom prst="rect">
            <a:avLst/>
          </a:pr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orbel"/>
              <a:buNone/>
            </a:pPr>
            <a:r>
              <a:rPr lang="en-GB" sz="1800" b="1" i="0" u="none" strike="noStrike" cap="none">
                <a:solidFill>
                  <a:srgbClr val="FF0000"/>
                </a:solidFill>
                <a:latin typeface="Corbel"/>
                <a:ea typeface="Corbel"/>
                <a:cs typeface="Corbel"/>
                <a:sym typeface="Corbel"/>
              </a:rPr>
              <a:t>Partial</a:t>
            </a:r>
          </a:p>
        </p:txBody>
      </p:sp>
      <p:sp>
        <p:nvSpPr>
          <p:cNvPr id="383" name="Shape 383"/>
          <p:cNvSpPr txBox="1"/>
          <p:nvPr/>
        </p:nvSpPr>
        <p:spPr>
          <a:xfrm>
            <a:off x="7082692" y="5425042"/>
            <a:ext cx="1371598" cy="369332"/>
          </a:xfrm>
          <a:prstGeom prst="rect">
            <a:avLst/>
          </a:pr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orbel"/>
              <a:buNone/>
            </a:pPr>
            <a:r>
              <a:rPr lang="en-GB" sz="1800" b="1" i="0" u="none" strike="noStrike" cap="none">
                <a:solidFill>
                  <a:srgbClr val="FF0000"/>
                </a:solidFill>
                <a:latin typeface="Corbel"/>
                <a:ea typeface="Corbel"/>
                <a:cs typeface="Corbel"/>
                <a:sym typeface="Corbel"/>
              </a:rPr>
              <a:t>Partial</a:t>
            </a:r>
          </a:p>
        </p:txBody>
      </p:sp>
      <p:sp>
        <p:nvSpPr>
          <p:cNvPr id="384" name="Shape 384"/>
          <p:cNvSpPr txBox="1"/>
          <p:nvPr/>
        </p:nvSpPr>
        <p:spPr>
          <a:xfrm>
            <a:off x="7086600" y="6022417"/>
            <a:ext cx="1371598" cy="369332"/>
          </a:xfrm>
          <a:prstGeom prst="rect">
            <a:avLst/>
          </a:pr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orbel"/>
              <a:buNone/>
            </a:pPr>
            <a:r>
              <a:rPr lang="en-GB" sz="1800" b="1" i="0" u="none" strike="noStrike" cap="none">
                <a:solidFill>
                  <a:srgbClr val="FF0000"/>
                </a:solidFill>
                <a:latin typeface="Corbel"/>
                <a:ea typeface="Corbel"/>
                <a:cs typeface="Corbel"/>
                <a:sym typeface="Corbel"/>
              </a:rPr>
              <a:t>Partial</a:t>
            </a:r>
          </a:p>
        </p:txBody>
      </p:sp>
      <p:sp>
        <p:nvSpPr>
          <p:cNvPr id="385" name="Shape 385"/>
          <p:cNvSpPr txBox="1"/>
          <p:nvPr/>
        </p:nvSpPr>
        <p:spPr>
          <a:xfrm>
            <a:off x="7082692" y="4251732"/>
            <a:ext cx="1371598" cy="369332"/>
          </a:xfrm>
          <a:prstGeom prst="rect">
            <a:avLst/>
          </a:pr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orbel"/>
              <a:buNone/>
            </a:pPr>
            <a:r>
              <a:rPr lang="en-GB" sz="1800" b="1" i="0" u="none" strike="noStrike" cap="none">
                <a:solidFill>
                  <a:srgbClr val="FF0000"/>
                </a:solidFill>
                <a:latin typeface="Corbel"/>
                <a:ea typeface="Corbel"/>
                <a:cs typeface="Corbel"/>
                <a:sym typeface="Corbel"/>
              </a:rPr>
              <a:t>Partial</a:t>
            </a:r>
          </a:p>
        </p:txBody>
      </p:sp>
      <p:sp>
        <p:nvSpPr>
          <p:cNvPr id="386" name="Shape 386"/>
          <p:cNvSpPr txBox="1"/>
          <p:nvPr/>
        </p:nvSpPr>
        <p:spPr>
          <a:xfrm>
            <a:off x="152400" y="6482980"/>
            <a:ext cx="8534399" cy="30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Kennedy and Everett (2011)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Shape 39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4800" b="1" i="0" u="none" strike="noStrike" cap="none">
                <a:solidFill>
                  <a:schemeClr val="lt1"/>
                </a:solidFill>
                <a:latin typeface="Corbel"/>
                <a:ea typeface="Corbel"/>
                <a:cs typeface="Corbel"/>
                <a:sym typeface="Corbel"/>
              </a:rPr>
              <a:t>Clicker Question 5</a:t>
            </a:r>
          </a:p>
        </p:txBody>
      </p:sp>
      <p:sp>
        <p:nvSpPr>
          <p:cNvPr id="393" name="Shape 393"/>
          <p:cNvSpPr txBox="1">
            <a:spLocks noGrp="1"/>
          </p:cNvSpPr>
          <p:nvPr>
            <p:ph type="body" idx="1"/>
          </p:nvPr>
        </p:nvSpPr>
        <p:spPr>
          <a:xfrm>
            <a:off x="81213" y="1852863"/>
            <a:ext cx="8981574" cy="4896852"/>
          </a:xfrm>
          <a:prstGeom prst="rect">
            <a:avLst/>
          </a:prstGeom>
          <a:noFill/>
          <a:ln>
            <a:noFill/>
          </a:ln>
        </p:spPr>
        <p:txBody>
          <a:bodyPr lIns="91425" tIns="91425" rIns="91425" bIns="91425" anchor="t" anchorCtr="0">
            <a:noAutofit/>
          </a:bodyPr>
          <a:lstStyle/>
          <a:p>
            <a:pPr marL="137160" marR="0" lvl="0" indent="-10160" algn="l" rtl="0">
              <a:lnSpc>
                <a:spcPct val="100000"/>
              </a:lnSpc>
              <a:spcBef>
                <a:spcPts val="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Which of the following modes would you choose if you were to conduct a nationally representative survey of adults on a sensitive health-related topic?</a:t>
            </a:r>
          </a:p>
          <a:p>
            <a:pPr marL="342900" marR="0" lvl="1" indent="0" algn="l" rtl="0">
              <a:lnSpc>
                <a:spcPct val="100000"/>
              </a:lnSpc>
              <a:spcBef>
                <a:spcPts val="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Mail</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Telephone</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Face-to-face</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b="1" i="0" u="none" strike="noStrike" cap="none">
                <a:solidFill>
                  <a:schemeClr val="lt1"/>
                </a:solidFill>
                <a:latin typeface="Corbel"/>
                <a:ea typeface="Corbel"/>
                <a:cs typeface="Corbel"/>
                <a:sym typeface="Corbel"/>
              </a:rPr>
              <a:t>Internet</a:t>
            </a:r>
          </a:p>
          <a:p>
            <a:pPr marL="800100" marR="0" lvl="1" indent="-457200" algn="l" rtl="0">
              <a:lnSpc>
                <a:spcPct val="100000"/>
              </a:lnSpc>
              <a:spcBef>
                <a:spcPts val="0"/>
              </a:spcBef>
              <a:spcAft>
                <a:spcPts val="0"/>
              </a:spcAft>
              <a:buClr>
                <a:schemeClr val="accent1"/>
              </a:buClr>
              <a:buSzPct val="90000"/>
              <a:buFont typeface="Noto Sans Symbols"/>
              <a:buAutoNum type="alphaLcParenR"/>
            </a:pPr>
            <a:r>
              <a:rPr lang="en-GB" sz="2800"/>
              <a:t>Mixed-Mode</a:t>
            </a:r>
          </a:p>
          <a:p>
            <a:pPr marL="137160" marR="0" lvl="0" indent="-1016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Nonresponse Error</a:t>
            </a:r>
          </a:p>
        </p:txBody>
      </p:sp>
      <p:sp>
        <p:nvSpPr>
          <p:cNvPr id="173" name="Shape 173"/>
          <p:cNvSpPr txBox="1">
            <a:spLocks noGrp="1"/>
          </p:cNvSpPr>
          <p:nvPr>
            <p:ph type="body" idx="1"/>
          </p:nvPr>
        </p:nvSpPr>
        <p:spPr>
          <a:xfrm>
            <a:off x="457200" y="2057400"/>
            <a:ext cx="8229600" cy="3962399"/>
          </a:xfrm>
          <a:prstGeom prst="rect">
            <a:avLst/>
          </a:prstGeom>
          <a:noFill/>
          <a:ln>
            <a:noFill/>
          </a:ln>
        </p:spPr>
        <p:txBody>
          <a:bodyPr lIns="91425" tIns="45700" rIns="91425" bIns="45700" anchor="t" anchorCtr="0">
            <a:noAutofit/>
          </a:bodyPr>
          <a:lstStyle/>
          <a:p>
            <a:pPr marL="342900" marR="0" lvl="0" indent="-342900" algn="l" rtl="0">
              <a:lnSpc>
                <a:spcPct val="100000"/>
              </a:lnSpc>
              <a:spcBef>
                <a:spcPts val="0"/>
              </a:spcBef>
              <a:spcAft>
                <a:spcPts val="0"/>
              </a:spcAft>
              <a:buClr>
                <a:schemeClr val="accent1"/>
              </a:buClr>
              <a:buSzPct val="90000"/>
              <a:buFont typeface="Noto Sans Symbols"/>
              <a:buChar char="●"/>
            </a:pPr>
            <a:r>
              <a:rPr lang="en-GB" sz="3200" b="1" i="0" u="none" strike="noStrike" cap="none">
                <a:solidFill>
                  <a:schemeClr val="lt1"/>
                </a:solidFill>
                <a:latin typeface="Corbel"/>
                <a:ea typeface="Corbel"/>
                <a:cs typeface="Corbel"/>
                <a:sym typeface="Corbel"/>
              </a:rPr>
              <a:t>Two potential types of nonresponse:</a:t>
            </a:r>
          </a:p>
          <a:p>
            <a:pPr marL="685800" marR="0" lvl="1" indent="-342900" algn="l" rtl="0">
              <a:lnSpc>
                <a:spcPct val="100000"/>
              </a:lnSpc>
              <a:spcBef>
                <a:spcPts val="600"/>
              </a:spcBef>
              <a:spcAft>
                <a:spcPts val="0"/>
              </a:spcAft>
              <a:buClr>
                <a:schemeClr val="accent2"/>
              </a:buClr>
              <a:buSzPct val="25000"/>
              <a:buFont typeface="Noto Sans Symbols"/>
              <a:buNone/>
            </a:pPr>
            <a:endParaRPr sz="2600" b="1" i="0" u="none" strike="noStrike" cap="none">
              <a:solidFill>
                <a:schemeClr val="lt1"/>
              </a:solidFill>
              <a:latin typeface="Corbel"/>
              <a:ea typeface="Corbel"/>
              <a:cs typeface="Corbel"/>
              <a:sym typeface="Corbel"/>
            </a:endParaRPr>
          </a:p>
          <a:p>
            <a:pPr marL="685800" marR="0" lvl="1" indent="-342900" algn="l" rtl="0">
              <a:lnSpc>
                <a:spcPct val="100000"/>
              </a:lnSpc>
              <a:spcBef>
                <a:spcPts val="600"/>
              </a:spcBef>
              <a:spcAft>
                <a:spcPts val="0"/>
              </a:spcAft>
              <a:buClr>
                <a:schemeClr val="accent2"/>
              </a:buClr>
              <a:buSzPct val="90000"/>
              <a:buFont typeface="Noto Sans Symbols"/>
              <a:buChar char="●"/>
            </a:pPr>
            <a:r>
              <a:rPr lang="en-GB" sz="2600" b="1" i="0" u="none" strike="noStrike" cap="none">
                <a:solidFill>
                  <a:schemeClr val="lt1"/>
                </a:solidFill>
                <a:latin typeface="Corbel"/>
                <a:ea typeface="Corbel"/>
                <a:cs typeface="Corbel"/>
                <a:sym typeface="Corbel"/>
              </a:rPr>
              <a:t>Unit nonresponse: missing respondents</a:t>
            </a:r>
          </a:p>
          <a:p>
            <a:pPr marL="349250" marR="0" lvl="1" indent="-6350" algn="l" rtl="0">
              <a:lnSpc>
                <a:spcPct val="100000"/>
              </a:lnSpc>
              <a:spcBef>
                <a:spcPts val="600"/>
              </a:spcBef>
              <a:spcAft>
                <a:spcPts val="0"/>
              </a:spcAft>
              <a:buClr>
                <a:schemeClr val="accent2"/>
              </a:buClr>
              <a:buSzPct val="25000"/>
              <a:buFont typeface="Noto Sans Symbols"/>
              <a:buNone/>
            </a:pPr>
            <a:endParaRPr sz="2600" b="1" i="0" u="none" strike="noStrike" cap="none">
              <a:solidFill>
                <a:schemeClr val="lt1"/>
              </a:solidFill>
              <a:latin typeface="Corbel"/>
              <a:ea typeface="Corbel"/>
              <a:cs typeface="Corbel"/>
              <a:sym typeface="Corbel"/>
            </a:endParaRPr>
          </a:p>
          <a:p>
            <a:pPr marL="685800" marR="0" lvl="1" indent="-342900" algn="l" rtl="0">
              <a:lnSpc>
                <a:spcPct val="100000"/>
              </a:lnSpc>
              <a:spcBef>
                <a:spcPts val="600"/>
              </a:spcBef>
              <a:spcAft>
                <a:spcPts val="0"/>
              </a:spcAft>
              <a:buClr>
                <a:schemeClr val="accent2"/>
              </a:buClr>
              <a:buSzPct val="90000"/>
              <a:buFont typeface="Noto Sans Symbols"/>
              <a:buChar char="●"/>
            </a:pPr>
            <a:r>
              <a:rPr lang="en-GB" sz="2600" b="1" i="0" u="none" strike="noStrike" cap="none">
                <a:solidFill>
                  <a:schemeClr val="lt1"/>
                </a:solidFill>
                <a:latin typeface="Corbel"/>
                <a:ea typeface="Corbel"/>
                <a:cs typeface="Corbel"/>
                <a:sym typeface="Corbel"/>
              </a:rPr>
              <a:t>Item nonresponse: missing answers to questions</a:t>
            </a:r>
          </a:p>
          <a:p>
            <a:pPr marL="349250" marR="0" lvl="1" indent="-6350" algn="l" rtl="0">
              <a:lnSpc>
                <a:spcPct val="100000"/>
              </a:lnSpc>
              <a:spcBef>
                <a:spcPts val="600"/>
              </a:spcBef>
              <a:spcAft>
                <a:spcPts val="0"/>
              </a:spcAft>
              <a:buClr>
                <a:schemeClr val="accent2"/>
              </a:buClr>
              <a:buSzPct val="25000"/>
              <a:buFont typeface="Noto Sans Symbols"/>
              <a:buNone/>
            </a:pPr>
            <a:endParaRPr sz="2200" b="1" i="0" u="none" strike="noStrike" cap="none">
              <a:solidFill>
                <a:schemeClr val="lt1"/>
              </a:solidFill>
              <a:latin typeface="Corbel"/>
              <a:ea typeface="Corbel"/>
              <a:cs typeface="Corbel"/>
              <a:sym typeface="Corbe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TSE Model: Nonresponse Error</a:t>
            </a:r>
          </a:p>
        </p:txBody>
      </p:sp>
      <p:sp>
        <p:nvSpPr>
          <p:cNvPr id="180" name="Shape 180"/>
          <p:cNvSpPr txBox="1">
            <a:spLocks noGrp="1"/>
          </p:cNvSpPr>
          <p:nvPr>
            <p:ph type="body" idx="1"/>
          </p:nvPr>
        </p:nvSpPr>
        <p:spPr>
          <a:xfrm>
            <a:off x="457200" y="2133600"/>
            <a:ext cx="8229600" cy="44958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3200" b="1" i="0" u="none" strike="noStrike" cap="none">
                <a:solidFill>
                  <a:srgbClr val="C6DFFF"/>
                </a:solidFill>
                <a:latin typeface="Corbel"/>
                <a:ea typeface="Corbel"/>
                <a:cs typeface="Corbel"/>
                <a:sym typeface="Corbel"/>
              </a:rPr>
              <a:t>Unit nonresponse: missing respondents</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Evaluate alternative sample designs 		(SRS vs. Stratification)</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Evaluate impact of (various) 				administrative approaches like 			incentives or advance letters</a:t>
            </a:r>
          </a:p>
          <a:p>
            <a:pPr marL="0" marR="0" lvl="0" indent="0" algn="l" rtl="0">
              <a:lnSpc>
                <a:spcPct val="100000"/>
              </a:lnSpc>
              <a:spcBef>
                <a:spcPts val="2000"/>
              </a:spcBef>
              <a:spcAft>
                <a:spcPts val="0"/>
              </a:spcAft>
              <a:buClr>
                <a:schemeClr val="accent1"/>
              </a:buClr>
              <a:buSzPct val="25000"/>
              <a:buFont typeface="Noto Sans Symbols"/>
              <a:buNone/>
            </a:pPr>
            <a:r>
              <a:rPr lang="en-GB" sz="2800" b="1" i="0" u="none" strike="noStrike" cap="none">
                <a:solidFill>
                  <a:schemeClr val="lt1"/>
                </a:solidFill>
                <a:latin typeface="Corbel"/>
                <a:ea typeface="Corbel"/>
                <a:cs typeface="Corbel"/>
                <a:sym typeface="Corbel"/>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title"/>
          </p:nvPr>
        </p:nvSpPr>
        <p:spPr>
          <a:xfrm>
            <a:off x="107266" y="274637"/>
            <a:ext cx="8960399"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Reducing Nonresponse Rates</a:t>
            </a:r>
            <a:br>
              <a:rPr lang="en-GB" sz="3600" b="1" i="0" u="none" strike="noStrike" cap="none">
                <a:solidFill>
                  <a:schemeClr val="lt1"/>
                </a:solidFill>
                <a:latin typeface="Corbel"/>
                <a:ea typeface="Corbel"/>
                <a:cs typeface="Corbel"/>
                <a:sym typeface="Corbel"/>
              </a:rPr>
            </a:br>
            <a:r>
              <a:rPr lang="en-GB" sz="3600" b="1" i="0" u="none" strike="noStrike" cap="none">
                <a:solidFill>
                  <a:schemeClr val="lt1"/>
                </a:solidFill>
                <a:latin typeface="Corbel"/>
                <a:ea typeface="Corbel"/>
                <a:cs typeface="Corbel"/>
                <a:sym typeface="Corbel"/>
              </a:rPr>
              <a:t>through Incentives</a:t>
            </a:r>
          </a:p>
        </p:txBody>
      </p:sp>
      <p:sp>
        <p:nvSpPr>
          <p:cNvPr id="187" name="Shape 187"/>
          <p:cNvSpPr txBox="1">
            <a:spLocks noGrp="1"/>
          </p:cNvSpPr>
          <p:nvPr>
            <p:ph type="body" idx="1"/>
          </p:nvPr>
        </p:nvSpPr>
        <p:spPr>
          <a:xfrm>
            <a:off x="107266" y="1762325"/>
            <a:ext cx="8839199" cy="912900"/>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chemeClr val="accent1"/>
              </a:buClr>
              <a:buSzPct val="25000"/>
              <a:buFont typeface="Noto Sans Symbols"/>
              <a:buNone/>
            </a:pPr>
            <a:r>
              <a:rPr lang="en-GB" sz="2520" b="1" i="0" u="none" strike="noStrike" cap="none">
                <a:solidFill>
                  <a:srgbClr val="C6DFFF"/>
                </a:solidFill>
                <a:latin typeface="Corbel"/>
                <a:ea typeface="Corbel"/>
                <a:cs typeface="Corbel"/>
                <a:sym typeface="Corbel"/>
              </a:rPr>
              <a:t>Unit nonresponse and demographic representativeness</a:t>
            </a:r>
          </a:p>
          <a:p>
            <a:pPr marL="0" marR="0" lvl="0" indent="0" algn="l" rtl="0">
              <a:lnSpc>
                <a:spcPct val="80000"/>
              </a:lnSpc>
              <a:spcBef>
                <a:spcPts val="2000"/>
              </a:spcBef>
              <a:spcAft>
                <a:spcPts val="0"/>
              </a:spcAft>
              <a:buClr>
                <a:schemeClr val="accent1"/>
              </a:buClr>
              <a:buSzPct val="25000"/>
              <a:buFont typeface="Noto Sans Symbols"/>
              <a:buNone/>
            </a:pPr>
            <a:r>
              <a:rPr lang="en-GB" sz="1820" b="1" i="0" u="none" strike="noStrike" cap="none">
                <a:solidFill>
                  <a:schemeClr val="lt1"/>
                </a:solidFill>
                <a:latin typeface="Corbel"/>
                <a:ea typeface="Corbel"/>
                <a:cs typeface="Corbel"/>
                <a:sym typeface="Corbel"/>
              </a:rPr>
              <a:t>Difference in response rate between groups as response rate increases: </a:t>
            </a:r>
            <a:r>
              <a:rPr lang="en-GB" sz="1960" b="1" i="0" u="none" strike="noStrike" cap="none">
                <a:solidFill>
                  <a:schemeClr val="lt1"/>
                </a:solidFill>
                <a:latin typeface="Corbel"/>
                <a:ea typeface="Corbel"/>
                <a:cs typeface="Corbel"/>
                <a:sym typeface="Corbel"/>
              </a:rPr>
              <a:t>	</a:t>
            </a:r>
          </a:p>
        </p:txBody>
      </p:sp>
      <p:sp>
        <p:nvSpPr>
          <p:cNvPr id="188" name="Shape 188"/>
          <p:cNvSpPr txBox="1"/>
          <p:nvPr/>
        </p:nvSpPr>
        <p:spPr>
          <a:xfrm>
            <a:off x="213942" y="6581000"/>
            <a:ext cx="7315200" cy="2768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Holbrook, Krosnick &amp; Pfent  (2008)</a:t>
            </a:r>
          </a:p>
        </p:txBody>
      </p:sp>
      <p:pic>
        <p:nvPicPr>
          <p:cNvPr id="189" name="Shape 189"/>
          <p:cNvPicPr preferRelativeResize="0"/>
          <p:nvPr/>
        </p:nvPicPr>
        <p:blipFill rotWithShape="1">
          <a:blip r:embed="rId3">
            <a:alphaModFix/>
          </a:blip>
          <a:srcRect l="3622" t="1508" r="49860" b="67067"/>
          <a:stretch/>
        </p:blipFill>
        <p:spPr>
          <a:xfrm>
            <a:off x="1371600" y="2675341"/>
            <a:ext cx="5791200" cy="3774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Shape 195"/>
          <p:cNvPicPr preferRelativeResize="0"/>
          <p:nvPr/>
        </p:nvPicPr>
        <p:blipFill rotWithShape="1">
          <a:blip r:embed="rId3">
            <a:alphaModFix/>
          </a:blip>
          <a:srcRect l="2316" t="62920" r="50794" b="8046"/>
          <a:stretch/>
        </p:blipFill>
        <p:spPr>
          <a:xfrm>
            <a:off x="1371600" y="2743200"/>
            <a:ext cx="5788199" cy="3776400"/>
          </a:xfrm>
          <a:prstGeom prst="rect">
            <a:avLst/>
          </a:prstGeom>
          <a:noFill/>
          <a:ln>
            <a:noFill/>
          </a:ln>
        </p:spPr>
      </p:pic>
      <p:sp>
        <p:nvSpPr>
          <p:cNvPr id="196" name="Shape 196"/>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Reducing Nonresponse Rates</a:t>
            </a:r>
            <a:br>
              <a:rPr lang="en-GB" sz="3600" b="1" i="0" u="none" strike="noStrike" cap="none">
                <a:solidFill>
                  <a:schemeClr val="lt1"/>
                </a:solidFill>
                <a:latin typeface="Corbel"/>
                <a:ea typeface="Corbel"/>
                <a:cs typeface="Corbel"/>
                <a:sym typeface="Corbel"/>
              </a:rPr>
            </a:br>
            <a:r>
              <a:rPr lang="en-GB" sz="3600" b="1" i="0" u="none" strike="noStrike" cap="none">
                <a:solidFill>
                  <a:schemeClr val="lt1"/>
                </a:solidFill>
                <a:latin typeface="Corbel"/>
                <a:ea typeface="Corbel"/>
                <a:cs typeface="Corbel"/>
                <a:sym typeface="Corbel"/>
              </a:rPr>
              <a:t>through Incentives</a:t>
            </a:r>
          </a:p>
        </p:txBody>
      </p:sp>
      <p:sp>
        <p:nvSpPr>
          <p:cNvPr id="197" name="Shape 197"/>
          <p:cNvSpPr txBox="1">
            <a:spLocks noGrp="1"/>
          </p:cNvSpPr>
          <p:nvPr>
            <p:ph type="body" idx="1"/>
          </p:nvPr>
        </p:nvSpPr>
        <p:spPr>
          <a:xfrm>
            <a:off x="107266" y="1762325"/>
            <a:ext cx="8839199" cy="912900"/>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chemeClr val="accent1"/>
              </a:buClr>
              <a:buSzPct val="25000"/>
              <a:buFont typeface="Noto Sans Symbols"/>
              <a:buNone/>
            </a:pPr>
            <a:r>
              <a:rPr lang="en-GB" sz="2520" b="1" i="0" u="none" strike="noStrike" cap="none">
                <a:solidFill>
                  <a:srgbClr val="C6DFFF"/>
                </a:solidFill>
                <a:latin typeface="Corbel"/>
                <a:ea typeface="Corbel"/>
                <a:cs typeface="Corbel"/>
                <a:sym typeface="Corbel"/>
              </a:rPr>
              <a:t>Unit nonresponse and demographic representativeness</a:t>
            </a:r>
          </a:p>
          <a:p>
            <a:pPr marL="0" marR="0" lvl="0" indent="0" algn="l" rtl="0">
              <a:lnSpc>
                <a:spcPct val="80000"/>
              </a:lnSpc>
              <a:spcBef>
                <a:spcPts val="2000"/>
              </a:spcBef>
              <a:spcAft>
                <a:spcPts val="0"/>
              </a:spcAft>
              <a:buClr>
                <a:schemeClr val="accent1"/>
              </a:buClr>
              <a:buSzPct val="25000"/>
              <a:buFont typeface="Noto Sans Symbols"/>
              <a:buNone/>
            </a:pPr>
            <a:r>
              <a:rPr lang="en-GB" sz="1820" b="1" i="0" u="none" strike="noStrike" cap="none">
                <a:solidFill>
                  <a:schemeClr val="lt1"/>
                </a:solidFill>
                <a:latin typeface="Corbel"/>
                <a:ea typeface="Corbel"/>
                <a:cs typeface="Corbel"/>
                <a:sym typeface="Corbel"/>
              </a:rPr>
              <a:t>Difference in response rate between groups as response rate increases: </a:t>
            </a:r>
            <a:r>
              <a:rPr lang="en-GB" sz="1960" b="1" i="0" u="none" strike="noStrike" cap="none">
                <a:solidFill>
                  <a:schemeClr val="lt1"/>
                </a:solidFill>
                <a:latin typeface="Corbel"/>
                <a:ea typeface="Corbel"/>
                <a:cs typeface="Corbel"/>
                <a:sym typeface="Corbel"/>
              </a:rPr>
              <a:t>	</a:t>
            </a:r>
          </a:p>
        </p:txBody>
      </p:sp>
      <p:sp>
        <p:nvSpPr>
          <p:cNvPr id="198" name="Shape 198"/>
          <p:cNvSpPr txBox="1"/>
          <p:nvPr/>
        </p:nvSpPr>
        <p:spPr>
          <a:xfrm>
            <a:off x="213942" y="6581000"/>
            <a:ext cx="7315200" cy="2768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Holbrook, Krosnick &amp; Pfent  (2008)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Reducing Nonresponse Rates</a:t>
            </a:r>
            <a:br>
              <a:rPr lang="en-GB" sz="3600" b="1" i="0" u="none" strike="noStrike" cap="none">
                <a:solidFill>
                  <a:schemeClr val="lt1"/>
                </a:solidFill>
                <a:latin typeface="Corbel"/>
                <a:ea typeface="Corbel"/>
                <a:cs typeface="Corbel"/>
                <a:sym typeface="Corbel"/>
              </a:rPr>
            </a:br>
            <a:r>
              <a:rPr lang="en-GB" sz="3600" b="1" i="0" u="none" strike="noStrike" cap="none">
                <a:solidFill>
                  <a:schemeClr val="lt1"/>
                </a:solidFill>
                <a:latin typeface="Corbel"/>
                <a:ea typeface="Corbel"/>
                <a:cs typeface="Corbel"/>
                <a:sym typeface="Corbel"/>
              </a:rPr>
              <a:t>through Incentives</a:t>
            </a:r>
          </a:p>
        </p:txBody>
      </p:sp>
      <p:pic>
        <p:nvPicPr>
          <p:cNvPr id="205" name="Shape 205"/>
          <p:cNvPicPr preferRelativeResize="0">
            <a:picLocks noGrp="1"/>
          </p:cNvPicPr>
          <p:nvPr>
            <p:ph type="body" idx="1"/>
          </p:nvPr>
        </p:nvPicPr>
        <p:blipFill rotWithShape="1">
          <a:blip r:embed="rId3">
            <a:alphaModFix/>
          </a:blip>
          <a:srcRect/>
          <a:stretch/>
        </p:blipFill>
        <p:spPr>
          <a:xfrm>
            <a:off x="3381782" y="2199617"/>
            <a:ext cx="4010698" cy="4516799"/>
          </a:xfrm>
          <a:prstGeom prst="rect">
            <a:avLst/>
          </a:prstGeom>
          <a:noFill/>
          <a:ln>
            <a:noFill/>
          </a:ln>
        </p:spPr>
      </p:pic>
      <p:sp>
        <p:nvSpPr>
          <p:cNvPr id="206" name="Shape 206"/>
          <p:cNvSpPr txBox="1"/>
          <p:nvPr/>
        </p:nvSpPr>
        <p:spPr>
          <a:xfrm>
            <a:off x="0" y="1676400"/>
            <a:ext cx="8381999" cy="523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2800" b="1" i="0" u="none" strike="noStrike" cap="none">
                <a:solidFill>
                  <a:schemeClr val="lt1"/>
                </a:solidFill>
                <a:latin typeface="Corbel"/>
                <a:ea typeface="Corbel"/>
                <a:cs typeface="Corbel"/>
                <a:sym typeface="Corbel"/>
              </a:rPr>
              <a:t>How complex can an experiment be?</a:t>
            </a:r>
          </a:p>
        </p:txBody>
      </p:sp>
      <p:sp>
        <p:nvSpPr>
          <p:cNvPr id="207" name="Shape 207"/>
          <p:cNvSpPr txBox="1"/>
          <p:nvPr/>
        </p:nvSpPr>
        <p:spPr>
          <a:xfrm>
            <a:off x="208334" y="6491242"/>
            <a:ext cx="7315200" cy="2768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Singer, Van Hoewyk, Maher (2000)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457200" y="2746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Corbel"/>
              <a:buNone/>
            </a:pPr>
            <a:r>
              <a:rPr lang="en-GB" sz="3600" b="1" i="0" u="none" strike="noStrike" cap="none">
                <a:solidFill>
                  <a:schemeClr val="lt1"/>
                </a:solidFill>
                <a:latin typeface="Corbel"/>
                <a:ea typeface="Corbel"/>
                <a:cs typeface="Corbel"/>
                <a:sym typeface="Corbel"/>
              </a:rPr>
              <a:t>Reducing Nonresponse Rates</a:t>
            </a:r>
            <a:br>
              <a:rPr lang="en-GB" sz="3600" b="1" i="0" u="none" strike="noStrike" cap="none">
                <a:solidFill>
                  <a:schemeClr val="lt1"/>
                </a:solidFill>
                <a:latin typeface="Corbel"/>
                <a:ea typeface="Corbel"/>
                <a:cs typeface="Corbel"/>
                <a:sym typeface="Corbel"/>
              </a:rPr>
            </a:br>
            <a:r>
              <a:rPr lang="en-GB" sz="3600" b="1" i="0" u="none" strike="noStrike" cap="none">
                <a:solidFill>
                  <a:schemeClr val="lt1"/>
                </a:solidFill>
                <a:latin typeface="Corbel"/>
                <a:ea typeface="Corbel"/>
                <a:cs typeface="Corbel"/>
                <a:sym typeface="Corbel"/>
              </a:rPr>
              <a:t>through Incentives</a:t>
            </a:r>
          </a:p>
        </p:txBody>
      </p:sp>
      <p:sp>
        <p:nvSpPr>
          <p:cNvPr id="213" name="Shape 213"/>
          <p:cNvSpPr txBox="1">
            <a:spLocks noGrp="1"/>
          </p:cNvSpPr>
          <p:nvPr>
            <p:ph type="body" idx="1"/>
          </p:nvPr>
        </p:nvSpPr>
        <p:spPr>
          <a:xfrm>
            <a:off x="72928" y="1752600"/>
            <a:ext cx="8947799" cy="50291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en-GB" sz="2600" b="1" i="0" u="none" strike="noStrike" cap="none">
                <a:solidFill>
                  <a:schemeClr val="lt1"/>
                </a:solidFill>
                <a:latin typeface="Corbel"/>
                <a:ea typeface="Corbel"/>
                <a:cs typeface="Corbel"/>
                <a:sym typeface="Corbel"/>
              </a:rPr>
              <a:t>It makes a difference whether interviewers know about the experiment</a:t>
            </a:r>
          </a:p>
          <a:p>
            <a:pPr marL="0" marR="0" lvl="0" indent="0" algn="l" rtl="0">
              <a:lnSpc>
                <a:spcPct val="100000"/>
              </a:lnSpc>
              <a:spcBef>
                <a:spcPts val="2000"/>
              </a:spcBef>
              <a:spcAft>
                <a:spcPts val="0"/>
              </a:spcAft>
              <a:buClr>
                <a:schemeClr val="accent1"/>
              </a:buClr>
              <a:buSzPct val="25000"/>
              <a:buFont typeface="Noto Sans Symbols"/>
              <a:buNone/>
            </a:pPr>
            <a:endParaRPr sz="2400" b="1" i="0" u="none" strike="noStrike" cap="none">
              <a:solidFill>
                <a:schemeClr val="lt1"/>
              </a:solidFill>
              <a:latin typeface="Corbel"/>
              <a:ea typeface="Corbel"/>
              <a:cs typeface="Corbel"/>
              <a:sym typeface="Corbel"/>
            </a:endParaRPr>
          </a:p>
        </p:txBody>
      </p:sp>
      <p:pic>
        <p:nvPicPr>
          <p:cNvPr id="214" name="Shape 214"/>
          <p:cNvPicPr preferRelativeResize="0"/>
          <p:nvPr/>
        </p:nvPicPr>
        <p:blipFill rotWithShape="1">
          <a:blip r:embed="rId3">
            <a:alphaModFix/>
          </a:blip>
          <a:srcRect/>
          <a:stretch/>
        </p:blipFill>
        <p:spPr>
          <a:xfrm>
            <a:off x="1983866" y="2452480"/>
            <a:ext cx="6144900" cy="3935099"/>
          </a:xfrm>
          <a:prstGeom prst="rect">
            <a:avLst/>
          </a:prstGeom>
          <a:noFill/>
          <a:ln>
            <a:noFill/>
          </a:ln>
        </p:spPr>
      </p:pic>
      <p:sp>
        <p:nvSpPr>
          <p:cNvPr id="215" name="Shape 215"/>
          <p:cNvSpPr txBox="1"/>
          <p:nvPr/>
        </p:nvSpPr>
        <p:spPr>
          <a:xfrm>
            <a:off x="208334" y="6491242"/>
            <a:ext cx="7315200" cy="2768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orbel"/>
              <a:buNone/>
            </a:pPr>
            <a:r>
              <a:rPr lang="en-GB" sz="1400" b="0" i="1" u="none" strike="noStrike" cap="none">
                <a:solidFill>
                  <a:schemeClr val="lt1"/>
                </a:solidFill>
                <a:latin typeface="Corbel"/>
                <a:ea typeface="Corbel"/>
                <a:cs typeface="Corbel"/>
                <a:sym typeface="Corbel"/>
              </a:rPr>
              <a:t>Singer, Van Hoewyk, Maher (2000)</a:t>
            </a:r>
          </a:p>
        </p:txBody>
      </p:sp>
    </p:spTree>
  </p:cSld>
  <p:clrMapOvr>
    <a:masterClrMapping/>
  </p:clrMapOvr>
</p:sld>
</file>

<file path=ppt/theme/theme1.xml><?xml version="1.0" encoding="utf-8"?>
<a:theme xmlns:a="http://schemas.openxmlformats.org/drawingml/2006/main" name="Focus">
  <a:themeElements>
    <a:clrScheme name="Focus">
      <a:dk1>
        <a:srgbClr val="000000"/>
      </a:dk1>
      <a:lt1>
        <a:srgbClr val="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QPT3VHF6MKWP-83287781-41474</_dlc_DocId>
    <_dlc_DocIdUrl xmlns="4595ca7b-3a15-4971-af5f-cadc29c03e04">
      <Url>https://qataruniversity-prd.qu.edu.qa/_layouts/15/DocIdRedir.aspx?ID=QPT3VHF6MKWP-83287781-41474</Url>
      <Description>QPT3VHF6MKWP-83287781-41474</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6626F2-EAEF-410E-927F-3F98F2889790}"/>
</file>

<file path=customXml/itemProps2.xml><?xml version="1.0" encoding="utf-8"?>
<ds:datastoreItem xmlns:ds="http://schemas.openxmlformats.org/officeDocument/2006/customXml" ds:itemID="{C98631AB-2317-40A4-865D-6ADE19FA3A7F}"/>
</file>

<file path=customXml/itemProps3.xml><?xml version="1.0" encoding="utf-8"?>
<ds:datastoreItem xmlns:ds="http://schemas.openxmlformats.org/officeDocument/2006/customXml" ds:itemID="{9D9AC870-3E74-41FC-BFF5-104381EFD310}"/>
</file>

<file path=customXml/itemProps4.xml><?xml version="1.0" encoding="utf-8"?>
<ds:datastoreItem xmlns:ds="http://schemas.openxmlformats.org/officeDocument/2006/customXml" ds:itemID="{8BECCFB3-FCA7-4274-BC41-273886A24216}"/>
</file>

<file path=docProps/app.xml><?xml version="1.0" encoding="utf-8"?>
<Properties xmlns="http://schemas.openxmlformats.org/officeDocument/2006/extended-properties" xmlns:vt="http://schemas.openxmlformats.org/officeDocument/2006/docPropsVTypes">
  <TotalTime>1</TotalTime>
  <Words>782</Words>
  <Application>Microsoft Office PowerPoint</Application>
  <PresentationFormat>On-screen Show (4:3)</PresentationFormat>
  <Paragraphs>195</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Noto Sans Symbols</vt:lpstr>
      <vt:lpstr>Calibri</vt:lpstr>
      <vt:lpstr>Corbel</vt:lpstr>
      <vt:lpstr>Focus</vt:lpstr>
      <vt:lpstr>SESRI   Workshop on Survey-based Experiments</vt:lpstr>
      <vt:lpstr>Outline: Session 4</vt:lpstr>
      <vt:lpstr>Outline: Session 4</vt:lpstr>
      <vt:lpstr>TSE Model: Nonresponse Error</vt:lpstr>
      <vt:lpstr>TSE Model: Nonresponse Error</vt:lpstr>
      <vt:lpstr>Reducing Nonresponse Rates through Incentives</vt:lpstr>
      <vt:lpstr>Reducing Nonresponse Rates through Incentives</vt:lpstr>
      <vt:lpstr>Reducing Nonresponse Rates through Incentives</vt:lpstr>
      <vt:lpstr>Reducing Nonresponse Rates through Incentives</vt:lpstr>
      <vt:lpstr>TSE Model: Nonresponse Error</vt:lpstr>
      <vt:lpstr>TSE Model: Processing Error</vt:lpstr>
      <vt:lpstr>TSE Model: Processing Error</vt:lpstr>
      <vt:lpstr>TSE Model: Inferential Error </vt:lpstr>
      <vt:lpstr>Experiments in Measurement</vt:lpstr>
      <vt:lpstr>Measurement Experiments: Wording</vt:lpstr>
      <vt:lpstr>Measurement Experiments: Wording</vt:lpstr>
      <vt:lpstr>Measurement Experiments: Order</vt:lpstr>
      <vt:lpstr>Measurement Experiments: Order</vt:lpstr>
      <vt:lpstr>Measurement Experiments: Response Alternatives (Explicit Middle Alternative)</vt:lpstr>
      <vt:lpstr>Measurement Experiments: Response Alternatives (Explicit Middle Alternative)</vt:lpstr>
      <vt:lpstr>Measurement Experiments: Response Alternatives (Explicit Middle Alternative)</vt:lpstr>
      <vt:lpstr>Measurement Experiments: Response Scales</vt:lpstr>
      <vt:lpstr>TSE Model: Mode Effects</vt:lpstr>
      <vt:lpstr>Mail/Written Mode</vt:lpstr>
      <vt:lpstr>Telephone Mode</vt:lpstr>
      <vt:lpstr>Face-to-Face (f-t-f) Mode</vt:lpstr>
      <vt:lpstr>Internet Mode</vt:lpstr>
      <vt:lpstr>Mixed Mode Designs and Mode Effects</vt:lpstr>
      <vt:lpstr>TSE Model: Mode Effects</vt:lpstr>
      <vt:lpstr>TSE Model: Mode Effects</vt:lpstr>
      <vt:lpstr>TSE Model: Mode Effects</vt:lpstr>
      <vt:lpstr>Clicker Question 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SESRI   Workshop on Survey-based Experiments</dc:title>
  <dc:creator>Noora Mohammed O J AlNaimi</dc:creator>
  <cp:lastModifiedBy>Noora Mohammed O J AlNaimi</cp:lastModifiedBy>
  <cp:revision>2</cp:revision>
  <dcterms:modified xsi:type="dcterms:W3CDTF">2017-11-14T05:40:41Z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c2e3148f-b342-4c89-a0c7-7c281ddc72f8</vt:lpwstr>
  </property>
</Properties>
</file>