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orbel" panose="020B050302020402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166441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Shape 2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Shape 22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survey with 21 questions administered to the entire sample: with a sample of 1,000, you get 21,000 items administered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Random assignment to one-third of the sample with 11, 10, and 10 questions in each (5+6), (5+5), and (5+5): with 1/3 samples you get 3,663 items + 3,300 + 3,300 = 10,263 items administered (about half as many)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random assignment to one-quarter of the sample (21, 11, 10, and 10 item), you get 5,250 + 2,750 + 2,500 + 2,500 = 13,000 items administered</a:t>
            </a:r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survey with 21 questions administered to the entire sample: with a sample of 1,000, you get 21,000 items administered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Random assignment to one-third of the sample with 11, 10, and 10 questions in each (5+6), (5+5), and (5+5): with 1/3 samples you get 3,663 items + 3,300 + 3,300 = 10,263 items administered (about half as many)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random assignment to one-quarter of the sample (21, 11, 10, and 10 item), you get 5,250 + 2,750 + 2,500 + 2,500 = 13,000 items administered</a:t>
            </a:r>
          </a:p>
        </p:txBody>
      </p:sp>
      <p:sp>
        <p:nvSpPr>
          <p:cNvPr id="240" name="Shape 24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Shape 2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Shape 19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lang="en-GB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hape 16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17" name="Shape 1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Shape 1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" name="Shape 19"/>
          <p:cNvGrpSpPr/>
          <p:nvPr/>
        </p:nvGrpSpPr>
        <p:grpSpPr>
          <a:xfrm>
            <a:off x="0" y="4952998"/>
            <a:ext cx="9144000" cy="45291"/>
            <a:chOff x="0" y="1613645"/>
            <a:chExt cx="9144000" cy="45291"/>
          </a:xfrm>
        </p:grpSpPr>
        <p:cxnSp>
          <p:nvCxnSpPr>
            <p:cNvPr id="20" name="Shape 20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21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4114800" y="157276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4114800" y="3711387"/>
            <a:ext cx="4910326" cy="8869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121021" y="85165"/>
            <a:ext cx="4433047" cy="4433047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179293" y="112056"/>
            <a:ext cx="4201254" cy="4201254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264460" y="138953"/>
            <a:ext cx="3897025" cy="3897025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Shape 108"/>
          <p:cNvGrpSpPr/>
          <p:nvPr/>
        </p:nvGrpSpPr>
        <p:grpSpPr>
          <a:xfrm>
            <a:off x="0" y="1178858"/>
            <a:ext cx="9144000" cy="45291"/>
            <a:chOff x="0" y="1613645"/>
            <a:chExt cx="9144000" cy="45291"/>
          </a:xfrm>
        </p:grpSpPr>
        <p:cxnSp>
          <p:nvCxnSpPr>
            <p:cNvPr id="109" name="Shape 109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Shape 110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" name="Shape 111"/>
          <p:cNvGrpSpPr/>
          <p:nvPr/>
        </p:nvGrpSpPr>
        <p:grpSpPr>
          <a:xfrm>
            <a:off x="0" y="5714998"/>
            <a:ext cx="9144000" cy="45291"/>
            <a:chOff x="0" y="1613645"/>
            <a:chExt cx="9144000" cy="45291"/>
          </a:xfrm>
        </p:grpSpPr>
        <p:cxnSp>
          <p:nvCxnSpPr>
            <p:cNvPr id="112" name="Shape 11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Shape 11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1524000"/>
            <a:ext cx="3581398" cy="12525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2895600"/>
            <a:ext cx="3581398" cy="24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4285130" y="1116104"/>
            <a:ext cx="4724400" cy="47244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Shape 120"/>
          <p:cNvSpPr>
            <a:spLocks noGrp="1"/>
          </p:cNvSpPr>
          <p:nvPr>
            <p:ph type="pic" idx="2"/>
          </p:nvPr>
        </p:nvSpPr>
        <p:spPr>
          <a:xfrm>
            <a:off x="4473385" y="1148000"/>
            <a:ext cx="4434839" cy="4434986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 rot="5400000">
            <a:off x="2590797" y="-76197"/>
            <a:ext cx="39623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27" name="Shape 12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128" name="Shape 12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Shape 12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 rot="5400000">
            <a:off x="5591966" y="2574130"/>
            <a:ext cx="5516561" cy="158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 rot="5400000">
            <a:off x="1013617" y="53180"/>
            <a:ext cx="5516561" cy="662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dt" idx="10"/>
          </p:nvPr>
        </p:nvSpPr>
        <p:spPr>
          <a:xfrm>
            <a:off x="7556499" y="6356350"/>
            <a:ext cx="114822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36" name="Shape 136"/>
          <p:cNvGrpSpPr/>
          <p:nvPr/>
        </p:nvGrpSpPr>
        <p:grpSpPr>
          <a:xfrm rot="5400000">
            <a:off x="4065258" y="3406354"/>
            <a:ext cx="6858000" cy="45291"/>
            <a:chOff x="0" y="1613645"/>
            <a:chExt cx="9144000" cy="45291"/>
          </a:xfrm>
        </p:grpSpPr>
        <p:cxnSp>
          <p:nvCxnSpPr>
            <p:cNvPr id="137" name="Shape 13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Shape 13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2954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2954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2"/>
          </p:nvPr>
        </p:nvSpPr>
        <p:spPr>
          <a:xfrm>
            <a:off x="52578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7" name="Shape 3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38" name="Shape 3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Shape 3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Shape 41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42" name="Shape 4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Shape 4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" name="Shape 44"/>
          <p:cNvGrpSpPr/>
          <p:nvPr/>
        </p:nvGrpSpPr>
        <p:grpSpPr>
          <a:xfrm>
            <a:off x="0" y="4952998"/>
            <a:ext cx="9144000" cy="45291"/>
            <a:chOff x="0" y="1613645"/>
            <a:chExt cx="9144000" cy="45291"/>
          </a:xfrm>
        </p:grpSpPr>
        <p:cxnSp>
          <p:nvCxnSpPr>
            <p:cNvPr id="45" name="Shape 45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Shape 46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5365376" y="1573304"/>
            <a:ext cx="3653116" cy="2133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ubTitle" idx="1"/>
          </p:nvPr>
        </p:nvSpPr>
        <p:spPr>
          <a:xfrm>
            <a:off x="5365376" y="3998257"/>
            <a:ext cx="3653116" cy="883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1" name="Shape 51"/>
          <p:cNvSpPr/>
          <p:nvPr/>
        </p:nvSpPr>
        <p:spPr>
          <a:xfrm>
            <a:off x="134468" y="685800"/>
            <a:ext cx="5268049" cy="5268049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229676" y="712693"/>
            <a:ext cx="4983477" cy="4983477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" name="Shape 53"/>
          <p:cNvSpPr>
            <a:spLocks noGrp="1"/>
          </p:cNvSpPr>
          <p:nvPr>
            <p:ph type="pic" idx="2"/>
          </p:nvPr>
        </p:nvSpPr>
        <p:spPr>
          <a:xfrm>
            <a:off x="241232" y="716991"/>
            <a:ext cx="4906459" cy="4852935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3529012"/>
            <a:ext cx="8228013" cy="13477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60" name="Shape 60"/>
          <p:cNvGrpSpPr/>
          <p:nvPr/>
        </p:nvGrpSpPr>
        <p:grpSpPr>
          <a:xfrm>
            <a:off x="0" y="1447798"/>
            <a:ext cx="9144000" cy="45291"/>
            <a:chOff x="0" y="1613645"/>
            <a:chExt cx="9144000" cy="45291"/>
          </a:xfrm>
        </p:grpSpPr>
        <p:cxnSp>
          <p:nvCxnSpPr>
            <p:cNvPr id="61" name="Shape 61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Shape 62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3" name="Shape 63"/>
          <p:cNvGrpSpPr/>
          <p:nvPr/>
        </p:nvGrpSpPr>
        <p:grpSpPr>
          <a:xfrm>
            <a:off x="0" y="4939550"/>
            <a:ext cx="9144000" cy="45291"/>
            <a:chOff x="0" y="1613645"/>
            <a:chExt cx="9144000" cy="45291"/>
          </a:xfrm>
        </p:grpSpPr>
        <p:cxnSp>
          <p:nvCxnSpPr>
            <p:cNvPr id="64" name="Shape 6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Shape 6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75488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73" name="Shape 7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4" name="Shape 7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7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Shape 7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8" name="Shape 7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Shape 7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734667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45720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3"/>
          </p:nvPr>
        </p:nvSpPr>
        <p:spPr>
          <a:xfrm>
            <a:off x="4754880" y="1734667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4"/>
          </p:nvPr>
        </p:nvSpPr>
        <p:spPr>
          <a:xfrm>
            <a:off x="475488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93" name="Shape 9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94" name="Shape 9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Shape 9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199" y="658906"/>
            <a:ext cx="3602036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473387" y="273051"/>
            <a:ext cx="4206240" cy="57784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457199" y="1905000"/>
            <a:ext cx="3602036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darticles.com/cf_dls/g2601/0012/2601001289/p1/article.j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ctrTitle"/>
          </p:nvPr>
        </p:nvSpPr>
        <p:spPr>
          <a:xfrm>
            <a:off x="4067944" y="177281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SESRI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Workshop on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Survey-based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subTitle" idx="1"/>
          </p:nvPr>
        </p:nvSpPr>
        <p:spPr>
          <a:xfrm>
            <a:off x="1295400" y="5181600"/>
            <a:ext cx="7678680" cy="121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Session 3: Experiments in Survey Design and Implementation</a:t>
            </a:r>
          </a:p>
          <a:p>
            <a:pPr marL="0" marR="0" lvl="0" indent="0" algn="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April 17, 2017</a:t>
            </a:r>
          </a:p>
          <a:p>
            <a:pPr marL="0" marR="0" lvl="0" indent="0" algn="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Doha, Qatar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Convergent Validity</a:t>
            </a:r>
          </a:p>
        </p:txBody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An evaluation of  a measure based upon other known research using the concept.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77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If a measure is valid, it should correlate with other measures of the same concept, such as previously validated ones.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 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22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Discriminant Validity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52400" y="1749666"/>
            <a:ext cx="8991600" cy="51053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There are some variables with which a measure should not be correlated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Intelligence should not be correlated with age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A concept may have different meanings for different groups or subsets of units, so scores should differ among them as well 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Criterion-related Validity</a:t>
            </a:r>
          </a:p>
        </p:txBody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20574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If there is another well-validated measure of the concept, and the values are related to another (criterion) variable, i.e., women have higher IQ scores than men:</a:t>
            </a:r>
          </a:p>
          <a:p>
            <a:pPr marL="342900" marR="0" lvl="0" indent="-34290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77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1. Concurrent validity: can the new measure also distinguish the present standing of units on the criterion variable?</a:t>
            </a:r>
          </a:p>
          <a:p>
            <a:pPr marL="342900" marR="0" lvl="0" indent="-34290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77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Does my new test of intelligence show women with higher scores than men?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Experimental Validity Testing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Suppose we have a new measure of a concept involving 5 questions and want to compare it to three well-validated measures of the same concept:</a:t>
            </a:r>
          </a:p>
          <a:p>
            <a:pPr marL="342900" marR="0" lvl="0" indent="-34290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Measure A:	  6 questions</a:t>
            </a:r>
          </a:p>
          <a:p>
            <a:pPr marL="342900" marR="0" lvl="0" indent="-34290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Measure B:   5 questions</a:t>
            </a:r>
          </a:p>
          <a:p>
            <a:pPr marL="342900" marR="0" lvl="0" indent="-34290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Measure C:   5 questions</a:t>
            </a:r>
          </a:p>
          <a:p>
            <a:pPr marL="342900" marR="0" lvl="0" indent="-34290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77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7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How can we organize the convergent validity test?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Experimental Validity Testing</a:t>
            </a:r>
          </a:p>
        </p:txBody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0" y="1828800"/>
            <a:ext cx="9220200" cy="502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Suppose the sample size is 1,000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One survey with 21 questions (5 + 6 + 5 + 5) = 21,000 	items administered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Random assignment of each validated 		measure to 	1/3 of the sample of 11, 10, and 10 items 	=  3,663 + 3,330 + 3,330 = 10,323 items administered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Random assignment to ¼ of the sample of 21, 11, 10, 	and 10 items = 5,250 + 2,750 + 2,500 + 2,500 = 13,000 	items administered		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in Frame Selection</a:t>
            </a:r>
          </a:p>
        </p:txBody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458200" cy="4648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Comparison of 							alternative frames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	Comparison of an							existing frame to a 						constructed frame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Examples of alternative frames: Landline, Cell phone, Address-based, Registration-based</a:t>
            </a:r>
          </a:p>
        </p:txBody>
      </p:sp>
      <p:pic>
        <p:nvPicPr>
          <p:cNvPr id="250" name="Shape 2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2204864"/>
            <a:ext cx="4135100" cy="2263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Frame Problems</a:t>
            </a:r>
          </a:p>
        </p:txBody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Typical frame problems that may differ by frame: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Non‐coverage (missing elements)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Blanks (ineligible elements)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Duplicates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Clusters (more than one population element 	associated with a single list element)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in Frame Selection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4419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What would be the key tradeoffs/differences?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Coverage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Response rates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Costs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in Frame Selection</a:t>
            </a:r>
          </a:p>
        </p:txBody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Comparison of  an RDD phone frame (or dual frame design) and an Address Based Sample (ABS) frame for completeness of coverage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Link et al. (2008). “A Comparison of Address-Based Sampling (ABS) versus Random Digit Dialing (RDD) for General Population Surveys.” </a:t>
            </a:r>
            <a:r>
              <a:rPr lang="en-GB" sz="2800" b="1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Public Opinion Quarterly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72: 6-27.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in Frame Selection:</a:t>
            </a:r>
            <a:b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Coverage and Response Rates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228600" y="2057400"/>
            <a:ext cx="8839199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Basic design elements: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Take a large-scale national survey (Behavioral 	Risk Factor Surveillance System – BRFSS) 	conducted at the state level using RDD-CATI and 	in 6 states with low response rates; use a split-half 	sample to include a mail questionnaire with ABS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Outline: Session 3</a:t>
            </a:r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91263" cy="446794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Beginning to discuss methodological experiments within the TSE model of the survey process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By the end of this session, you should have an understanding of how methodological experiments can improve the design of your surveys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in Frame Selection:</a:t>
            </a:r>
            <a:b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Coverage and Response Rates</a:t>
            </a:r>
          </a:p>
        </p:txBody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228600" y="2057400"/>
            <a:ext cx="8839199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81" name="Shape 2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493" y="1798634"/>
            <a:ext cx="7901412" cy="467001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Shape 282"/>
          <p:cNvSpPr txBox="1"/>
          <p:nvPr/>
        </p:nvSpPr>
        <p:spPr>
          <a:xfrm>
            <a:off x="86496" y="6505675"/>
            <a:ext cx="4495800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Link et al (2008)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in Frame Selection:</a:t>
            </a:r>
            <a:b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Coverage and Response Rates</a:t>
            </a:r>
          </a:p>
        </p:txBody>
      </p:sp>
      <p:pic>
        <p:nvPicPr>
          <p:cNvPr id="288" name="Shape 28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905000" y="1828800"/>
            <a:ext cx="5224982" cy="4648198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Shape 289"/>
          <p:cNvSpPr txBox="1"/>
          <p:nvPr/>
        </p:nvSpPr>
        <p:spPr>
          <a:xfrm>
            <a:off x="86496" y="6505675"/>
            <a:ext cx="4495800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Link et al (2008)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Sampling Error</a:t>
            </a:r>
          </a:p>
        </p:txBody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</a:p>
        </p:txBody>
      </p:sp>
      <p:pic>
        <p:nvPicPr>
          <p:cNvPr id="296" name="Shape 2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875008"/>
            <a:ext cx="7454853" cy="4416649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Shape 297"/>
          <p:cNvSpPr txBox="1"/>
          <p:nvPr/>
        </p:nvSpPr>
        <p:spPr>
          <a:xfrm>
            <a:off x="304800" y="6486523"/>
            <a:ext cx="7315200" cy="2769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Dutwin &amp; Lopez (2014)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Sampling Error</a:t>
            </a:r>
          </a:p>
        </p:txBody>
      </p:sp>
      <p:pic>
        <p:nvPicPr>
          <p:cNvPr id="303" name="Shape 3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828800"/>
            <a:ext cx="7170026" cy="4587034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Shape 304"/>
          <p:cNvSpPr txBox="1"/>
          <p:nvPr/>
        </p:nvSpPr>
        <p:spPr>
          <a:xfrm>
            <a:off x="304800" y="6490857"/>
            <a:ext cx="7315200" cy="2769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Dutwin &amp; Lopez (2014)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in Construct Validation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4648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Do the measures 						capture the concept?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27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27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27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Two key concepts involved here: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Tests to validate new measures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Efficient survey design to maximize the 	number of  tests within a given budget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7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	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7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	</a:t>
            </a:r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2133600"/>
            <a:ext cx="4054235" cy="179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Concept of Validity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228600" y="1676400"/>
            <a:ext cx="8915400" cy="495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7609"/>
              <a:buFont typeface="Noto Sans Symbols"/>
              <a:buChar char="●"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Validity relates to the congruence or "goodness of fit" between an operational definition and the concept it is purported to measure.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2"/>
                </a:solidFill>
                <a:latin typeface="Corbel"/>
                <a:ea typeface="Corbel"/>
                <a:cs typeface="Corbel"/>
                <a:sym typeface="Corbel"/>
              </a:rPr>
              <a:t> 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7609"/>
              <a:buFont typeface="Noto Sans Symbols"/>
              <a:buChar char="●"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 highly unreliable measure cannot be valid if measurements cannot be taken consistently.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 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7609"/>
              <a:buFont typeface="Noto Sans Symbols"/>
              <a:buChar char="●"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But a highly reliable measure can also be invalid if the operational link to the underlying concept is not there.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152400" y="304800"/>
            <a:ext cx="88391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/>
            </a:r>
            <a:b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 order to assess validity, we can make:</a:t>
            </a:r>
            <a:r>
              <a:rPr lang="en-GB" sz="432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GB" sz="432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GB" sz="432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228600" y="1752600"/>
            <a:ext cx="8915400" cy="48767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1) A subjective evaluation of whether the variable is measuring what is supposed to (no correlations)  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AND/ OR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 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2) Compare the variable to other measures of the same concept with which it should or should not be related (use correlations)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3000" b="1" i="0" u="none" strike="noStrike" cap="none">
              <a:solidFill>
                <a:schemeClr val="lt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Concept of Intelligence</a:t>
            </a:r>
          </a:p>
        </p:txBody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Suppose I am interested in the concept of “intelligence”?  What is that concept?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Concept of Intelligence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Suppose I am interested in the concept of “intelligence”?  What is that concept?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Sometimes researchers are interested in developing completely new measures of a concept because they don’t think the current measure is valid. 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In order to be considered valid, my measure must at least seem to be measuring the right concept.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Concept of Intelligence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152400" y="2057400"/>
            <a:ext cx="8991600" cy="4571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6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Suppose I use a survey and ask the following questions: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What is the Emir’s name?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Who is the Prime Minister?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How many members are there on the Doha 	City Council?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Do answers to these questions measure “intelligence”?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Concept of Intelligence</a:t>
            </a:r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76200" y="1828800"/>
            <a:ext cx="8839199" cy="495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Are there any standard measures of intelligence?  (Stanford-Binet test)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800" b="1" i="0" u="sng" strike="noStrike" cap="none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3"/>
              </a:rPr>
              <a:t>Gale Encyclopedia of Medicine: Stanford-Binet intelligence scales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2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If there are and those measures have been well evaluated and validated, then my new measure of the concept must be correlated with that measure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000000"/>
      </a:dk1>
      <a:lt1>
        <a:srgbClr val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QPT3VHF6MKWP-83287781-41473</_dlc_DocId>
    <_dlc_DocIdUrl xmlns="4595ca7b-3a15-4971-af5f-cadc29c03e04">
      <Url>https://qataruniversity-prd.qu.edu.qa/_layouts/15/DocIdRedir.aspx?ID=QPT3VHF6MKWP-83287781-41473</Url>
      <Description>QPT3VHF6MKWP-83287781-41473</Description>
    </_dlc_DocIdUrl>
  </documentManagement>
</p:properties>
</file>

<file path=customXml/itemProps1.xml><?xml version="1.0" encoding="utf-8"?>
<ds:datastoreItem xmlns:ds="http://schemas.openxmlformats.org/officeDocument/2006/customXml" ds:itemID="{5694F037-BE02-43F3-A5C8-7F762475F856}"/>
</file>

<file path=customXml/itemProps2.xml><?xml version="1.0" encoding="utf-8"?>
<ds:datastoreItem xmlns:ds="http://schemas.openxmlformats.org/officeDocument/2006/customXml" ds:itemID="{3F46F7A9-E873-42B3-AB9B-1D569B6EE53A}"/>
</file>

<file path=customXml/itemProps3.xml><?xml version="1.0" encoding="utf-8"?>
<ds:datastoreItem xmlns:ds="http://schemas.openxmlformats.org/officeDocument/2006/customXml" ds:itemID="{5E66E224-AFC8-4EB4-9B1E-D5C130F1BF1B}"/>
</file>

<file path=customXml/itemProps4.xml><?xml version="1.0" encoding="utf-8"?>
<ds:datastoreItem xmlns:ds="http://schemas.openxmlformats.org/officeDocument/2006/customXml" ds:itemID="{A9A4A750-291A-4E76-8B87-82EB733F7A4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</Words>
  <Application>Microsoft Office PowerPoint</Application>
  <PresentationFormat>On-screen Show (4:3)</PresentationFormat>
  <Paragraphs>134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Noto Sans Symbols</vt:lpstr>
      <vt:lpstr>Calibri</vt:lpstr>
      <vt:lpstr>Corbel</vt:lpstr>
      <vt:lpstr>Times New Roman</vt:lpstr>
      <vt:lpstr>Focus</vt:lpstr>
      <vt:lpstr>SESRI   Workshop on Survey-based Experiments</vt:lpstr>
      <vt:lpstr>Outline: Session 3</vt:lpstr>
      <vt:lpstr>Experiments in Construct Validation</vt:lpstr>
      <vt:lpstr>The Concept of Validity</vt:lpstr>
      <vt:lpstr> In order to assess validity, we can make: </vt:lpstr>
      <vt:lpstr>The Concept of Intelligence</vt:lpstr>
      <vt:lpstr>The Concept of Intelligence</vt:lpstr>
      <vt:lpstr>The Concept of Intelligence</vt:lpstr>
      <vt:lpstr>The Concept of Intelligence</vt:lpstr>
      <vt:lpstr>Convergent Validity</vt:lpstr>
      <vt:lpstr>Discriminant Validity</vt:lpstr>
      <vt:lpstr>Criterion-related Validity</vt:lpstr>
      <vt:lpstr>Experimental Validity Testing</vt:lpstr>
      <vt:lpstr>Experimental Validity Testing</vt:lpstr>
      <vt:lpstr>Experiments in Frame Selection</vt:lpstr>
      <vt:lpstr>Frame Problems</vt:lpstr>
      <vt:lpstr>Experiments in Frame Selection</vt:lpstr>
      <vt:lpstr>Experiments in Frame Selection</vt:lpstr>
      <vt:lpstr>Experiments in Frame Selection: Coverage and Response Rates</vt:lpstr>
      <vt:lpstr>Experiments in Frame Selection: Coverage and Response Rates</vt:lpstr>
      <vt:lpstr>Experiments in Frame Selection: Coverage and Response Rates</vt:lpstr>
      <vt:lpstr>TSE Model: Sampling Error</vt:lpstr>
      <vt:lpstr>TSE Model: Sampling Error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SESRI   Workshop on Survey-based Experiments</dc:title>
  <dc:creator>Noora Mohammed O J AlNaimi</dc:creator>
  <cp:lastModifiedBy>Noora Mohammed O J AlNaimi</cp:lastModifiedBy>
  <cp:revision>1</cp:revision>
  <dcterms:modified xsi:type="dcterms:W3CDTF">2017-11-14T05:38:19Z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e7f032ca-00e4-49ec-a362-a9301b9976fc</vt:lpwstr>
  </property>
</Properties>
</file>