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Default Extension="JPG" ContentType="image/jpeg"/>
  <Override PartName="/ppt/presentation.xml" ContentType="application/vnd.openxmlformats-officedocument.presentationml.presentation.main+xml"/>
  <Override PartName="/ppt/slides/slide72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4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71.xml" ContentType="application/vnd.openxmlformats-officedocument.presentationml.slide+xml"/>
  <Override PartName="/ppt/slides/slide47.xml" ContentType="application/vnd.openxmlformats-officedocument.presentationml.slide+xml"/>
  <Override PartName="/ppt/slides/slide46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53.xml" ContentType="application/vnd.openxmlformats-officedocument.presentationml.slide+xml"/>
  <Override PartName="/ppt/slides/slide48.xml" ContentType="application/vnd.openxmlformats-officedocument.presentationml.slide+xml"/>
  <Override PartName="/ppt/slides/slide55.xml" ContentType="application/vnd.openxmlformats-officedocument.presentationml.slide+xml"/>
  <Override PartName="/ppt/slides/slide92.xml" ContentType="application/vnd.openxmlformats-officedocument.presentationml.slide+xml"/>
  <Override PartName="/ppt/slides/slide91.xml" ContentType="application/vnd.openxmlformats-officedocument.presentationml.slide+xml"/>
  <Override PartName="/ppt/slides/slide90.xml" ContentType="application/vnd.openxmlformats-officedocument.presentationml.slide+xml"/>
  <Override PartName="/ppt/slides/slide89.xml" ContentType="application/vnd.openxmlformats-officedocument.presentationml.slide+xml"/>
  <Override PartName="/ppt/slides/slide88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100.xml" ContentType="application/vnd.openxmlformats-officedocument.presentationml.slide+xml"/>
  <Override PartName="/ppt/slides/slide99.xml" ContentType="application/vnd.openxmlformats-officedocument.presentationml.slide+xml"/>
  <Override PartName="/ppt/slides/slide54.xml" ContentType="application/vnd.openxmlformats-officedocument.presentationml.slide+xml"/>
  <Override PartName="/ppt/slides/slide97.xml" ContentType="application/vnd.openxmlformats-officedocument.presentationml.slide+xml"/>
  <Override PartName="/ppt/slides/slide96.xml" ContentType="application/vnd.openxmlformats-officedocument.presentationml.slide+xml"/>
  <Override PartName="/ppt/slides/slide87.xml" ContentType="application/vnd.openxmlformats-officedocument.presentationml.slide+xml"/>
  <Override PartName="/ppt/slides/slide86.xml" ContentType="application/vnd.openxmlformats-officedocument.presentationml.slide+xml"/>
  <Override PartName="/ppt/slides/slide85.xml" ContentType="application/vnd.openxmlformats-officedocument.presentationml.slide+xml"/>
  <Override PartName="/ppt/slides/slide77.xml" ContentType="application/vnd.openxmlformats-officedocument.presentationml.slide+xml"/>
  <Override PartName="/ppt/slides/slide76.xml" ContentType="application/vnd.openxmlformats-officedocument.presentationml.slide+xml"/>
  <Override PartName="/ppt/slides/slide75.xml" ContentType="application/vnd.openxmlformats-officedocument.presentationml.slide+xml"/>
  <Override PartName="/ppt/slides/slide74.xml" ContentType="application/vnd.openxmlformats-officedocument.presentationml.slide+xml"/>
  <Override PartName="/ppt/slides/slide73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4.xml" ContentType="application/vnd.openxmlformats-officedocument.presentationml.slide+xml"/>
  <Override PartName="/ppt/slides/slide83.xml" ContentType="application/vnd.openxmlformats-officedocument.presentationml.slide+xml"/>
  <Override PartName="/ppt/slides/slide82.xml" ContentType="application/vnd.openxmlformats-officedocument.presentationml.slide+xml"/>
  <Override PartName="/ppt/slides/slide81.xml" ContentType="application/vnd.openxmlformats-officedocument.presentationml.slide+xml"/>
  <Override PartName="/ppt/slides/slide101.xml" ContentType="application/vnd.openxmlformats-officedocument.presentationml.slide+xml"/>
  <Override PartName="/ppt/slides/slide98.xml" ContentType="application/vnd.openxmlformats-officedocument.presentationml.slide+xml"/>
  <Override PartName="/ppt/slides/slide102.xml" ContentType="application/vnd.openxmlformats-officedocument.presentationml.slide+xml"/>
  <Override PartName="/ppt/slides/slide63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2.xml" ContentType="application/vnd.openxmlformats-officedocument.presentationml.slide+xml"/>
  <Override PartName="/ppt/slides/slide61.xml" ContentType="application/vnd.openxmlformats-officedocument.presentationml.slide+xml"/>
  <Override PartName="/ppt/slides/slide60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64.xml" ContentType="application/vnd.openxmlformats-officedocument.presentationml.slide+xml"/>
  <Override PartName="/ppt/slides/slide69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70.xml" ContentType="application/vnd.openxmlformats-officedocument.presentationml.slide+xml"/>
  <Override PartName="/ppt/slides/slide106.xml" ContentType="application/vnd.openxmlformats-officedocument.presentationml.slide+xml"/>
  <Override PartName="/ppt/notesSlides/notesSlide47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1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43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8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6" r:id="rId1"/>
  </p:sldMasterIdLst>
  <p:notesMasterIdLst>
    <p:notesMasterId r:id="rId108"/>
  </p:notesMasterIdLst>
  <p:handoutMasterIdLst>
    <p:handoutMasterId r:id="rId109"/>
  </p:handoutMasterIdLst>
  <p:sldIdLst>
    <p:sldId id="256" r:id="rId2"/>
    <p:sldId id="811" r:id="rId3"/>
    <p:sldId id="1011" r:id="rId4"/>
    <p:sldId id="1012" r:id="rId5"/>
    <p:sldId id="1013" r:id="rId6"/>
    <p:sldId id="1014" r:id="rId7"/>
    <p:sldId id="1015" r:id="rId8"/>
    <p:sldId id="1016" r:id="rId9"/>
    <p:sldId id="1017" r:id="rId10"/>
    <p:sldId id="333" r:id="rId11"/>
    <p:sldId id="1008" r:id="rId12"/>
    <p:sldId id="1009" r:id="rId13"/>
    <p:sldId id="1010" r:id="rId14"/>
    <p:sldId id="1019" r:id="rId15"/>
    <p:sldId id="1020" r:id="rId16"/>
    <p:sldId id="749" r:id="rId17"/>
    <p:sldId id="1060" r:id="rId18"/>
    <p:sldId id="1059" r:id="rId19"/>
    <p:sldId id="1047" r:id="rId20"/>
    <p:sldId id="1048" r:id="rId21"/>
    <p:sldId id="750" r:id="rId22"/>
    <p:sldId id="751" r:id="rId23"/>
    <p:sldId id="752" r:id="rId24"/>
    <p:sldId id="1021" r:id="rId25"/>
    <p:sldId id="1022" r:id="rId26"/>
    <p:sldId id="1023" r:id="rId27"/>
    <p:sldId id="1024" r:id="rId28"/>
    <p:sldId id="1025" r:id="rId29"/>
    <p:sldId id="1026" r:id="rId30"/>
    <p:sldId id="1027" r:id="rId31"/>
    <p:sldId id="1028" r:id="rId32"/>
    <p:sldId id="1029" r:id="rId33"/>
    <p:sldId id="1050" r:id="rId34"/>
    <p:sldId id="1051" r:id="rId35"/>
    <p:sldId id="1030" r:id="rId36"/>
    <p:sldId id="1031" r:id="rId37"/>
    <p:sldId id="1032" r:id="rId38"/>
    <p:sldId id="1033" r:id="rId39"/>
    <p:sldId id="1034" r:id="rId40"/>
    <p:sldId id="1035" r:id="rId41"/>
    <p:sldId id="1052" r:id="rId42"/>
    <p:sldId id="1037" r:id="rId43"/>
    <p:sldId id="1038" r:id="rId44"/>
    <p:sldId id="1039" r:id="rId45"/>
    <p:sldId id="1040" r:id="rId46"/>
    <p:sldId id="1041" r:id="rId47"/>
    <p:sldId id="1042" r:id="rId48"/>
    <p:sldId id="1054" r:id="rId49"/>
    <p:sldId id="1043" r:id="rId50"/>
    <p:sldId id="1055" r:id="rId51"/>
    <p:sldId id="1053" r:id="rId52"/>
    <p:sldId id="797" r:id="rId53"/>
    <p:sldId id="798" r:id="rId54"/>
    <p:sldId id="799" r:id="rId55"/>
    <p:sldId id="800" r:id="rId56"/>
    <p:sldId id="801" r:id="rId57"/>
    <p:sldId id="802" r:id="rId58"/>
    <p:sldId id="1056" r:id="rId59"/>
    <p:sldId id="1057" r:id="rId60"/>
    <p:sldId id="1058" r:id="rId61"/>
    <p:sldId id="1085" r:id="rId62"/>
    <p:sldId id="1086" r:id="rId63"/>
    <p:sldId id="1087" r:id="rId64"/>
    <p:sldId id="1067" r:id="rId65"/>
    <p:sldId id="1068" r:id="rId66"/>
    <p:sldId id="1069" r:id="rId67"/>
    <p:sldId id="1070" r:id="rId68"/>
    <p:sldId id="1071" r:id="rId69"/>
    <p:sldId id="1072" r:id="rId70"/>
    <p:sldId id="1073" r:id="rId71"/>
    <p:sldId id="1074" r:id="rId72"/>
    <p:sldId id="1088" r:id="rId73"/>
    <p:sldId id="1063" r:id="rId74"/>
    <p:sldId id="1064" r:id="rId75"/>
    <p:sldId id="1246" r:id="rId76"/>
    <p:sldId id="1247" r:id="rId77"/>
    <p:sldId id="1248" r:id="rId78"/>
    <p:sldId id="1065" r:id="rId79"/>
    <p:sldId id="1092" r:id="rId80"/>
    <p:sldId id="1093" r:id="rId81"/>
    <p:sldId id="1094" r:id="rId82"/>
    <p:sldId id="1095" r:id="rId83"/>
    <p:sldId id="1096" r:id="rId84"/>
    <p:sldId id="1097" r:id="rId85"/>
    <p:sldId id="1098" r:id="rId86"/>
    <p:sldId id="1099" r:id="rId87"/>
    <p:sldId id="1100" r:id="rId88"/>
    <p:sldId id="1101" r:id="rId89"/>
    <p:sldId id="1102" r:id="rId90"/>
    <p:sldId id="1103" r:id="rId91"/>
    <p:sldId id="1104" r:id="rId92"/>
    <p:sldId id="1105" r:id="rId93"/>
    <p:sldId id="1106" r:id="rId94"/>
    <p:sldId id="1107" r:id="rId95"/>
    <p:sldId id="1108" r:id="rId96"/>
    <p:sldId id="1109" r:id="rId97"/>
    <p:sldId id="1091" r:id="rId98"/>
    <p:sldId id="1076" r:id="rId99"/>
    <p:sldId id="1077" r:id="rId100"/>
    <p:sldId id="1078" r:id="rId101"/>
    <p:sldId id="1079" r:id="rId102"/>
    <p:sldId id="1080" r:id="rId103"/>
    <p:sldId id="1081" r:id="rId104"/>
    <p:sldId id="1082" r:id="rId105"/>
    <p:sldId id="1083" r:id="rId106"/>
    <p:sldId id="1084" r:id="rId107"/>
  </p:sldIdLst>
  <p:sldSz cx="10972800" cy="8229600" type="B4JIS"/>
  <p:notesSz cx="6986588" cy="92837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88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548640" algn="ctr" rtl="0" fontAlgn="base">
      <a:spcBef>
        <a:spcPct val="0"/>
      </a:spcBef>
      <a:spcAft>
        <a:spcPct val="0"/>
      </a:spcAft>
      <a:defRPr sz="288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097280" algn="ctr" rtl="0" fontAlgn="base">
      <a:spcBef>
        <a:spcPct val="0"/>
      </a:spcBef>
      <a:spcAft>
        <a:spcPct val="0"/>
      </a:spcAft>
      <a:defRPr sz="288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645920" algn="ctr" rtl="0" fontAlgn="base">
      <a:spcBef>
        <a:spcPct val="0"/>
      </a:spcBef>
      <a:spcAft>
        <a:spcPct val="0"/>
      </a:spcAft>
      <a:defRPr sz="288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194560" algn="ctr" rtl="0" fontAlgn="base">
      <a:spcBef>
        <a:spcPct val="0"/>
      </a:spcBef>
      <a:spcAft>
        <a:spcPct val="0"/>
      </a:spcAft>
      <a:defRPr sz="288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743200" algn="l" defTabSz="1097280" rtl="0" eaLnBrk="1" latinLnBrk="0" hangingPunct="1">
      <a:defRPr sz="288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3291840" algn="l" defTabSz="1097280" rtl="0" eaLnBrk="1" latinLnBrk="0" hangingPunct="1">
      <a:defRPr sz="288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840480" algn="l" defTabSz="1097280" rtl="0" eaLnBrk="1" latinLnBrk="0" hangingPunct="1">
      <a:defRPr sz="288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4389120" algn="l" defTabSz="1097280" rtl="0" eaLnBrk="1" latinLnBrk="0" hangingPunct="1">
      <a:defRPr sz="288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592" userDrawn="1">
          <p15:clr>
            <a:srgbClr val="A4A3A4"/>
          </p15:clr>
        </p15:guide>
        <p15:guide id="2" pos="3456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23" userDrawn="1">
          <p15:clr>
            <a:srgbClr val="A4A3A4"/>
          </p15:clr>
        </p15:guide>
        <p15:guide id="2" pos="220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33CC"/>
    <a:srgbClr val="006090"/>
    <a:srgbClr val="00907F"/>
    <a:srgbClr val="088288"/>
    <a:srgbClr val="FEF7C2"/>
    <a:srgbClr val="FBF468"/>
    <a:srgbClr val="CCCCFF"/>
    <a:srgbClr val="99CCFF"/>
    <a:srgbClr val="E7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0" autoAdjust="0"/>
    <p:restoredTop sz="94779" autoAdjust="0"/>
  </p:normalViewPr>
  <p:slideViewPr>
    <p:cSldViewPr>
      <p:cViewPr varScale="1">
        <p:scale>
          <a:sx n="89" d="100"/>
          <a:sy n="89" d="100"/>
        </p:scale>
        <p:origin x="-1212" y="-108"/>
      </p:cViewPr>
      <p:guideLst>
        <p:guide orient="horz" pos="2592"/>
        <p:guide pos="3456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-113772"/>
    </p:cViewPr>
  </p:sorterViewPr>
  <p:notesViewPr>
    <p:cSldViewPr>
      <p:cViewPr varScale="1">
        <p:scale>
          <a:sx n="53" d="100"/>
          <a:sy n="53" d="100"/>
        </p:scale>
        <p:origin x="-1842" y="-90"/>
      </p:cViewPr>
      <p:guideLst>
        <p:guide orient="horz" pos="2923"/>
        <p:guide pos="220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customXml" Target="../customXml/item4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heme" Target="theme/theme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tableStyles" Target="tableStyle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notesMaster" Target="notesMasters/notesMaster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customXml" Target="../customXml/item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handoutMaster" Target="handoutMasters/handoutMaster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presProps" Target="presProps.xml"/><Relationship Id="rId115" Type="http://schemas.openxmlformats.org/officeDocument/2006/relationships/customXml" Target="../customXml/item2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customXml" Target="../customXml/item3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viewProps" Target="view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7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image" Target="../media/image30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32.emf"/><Relationship Id="rId1" Type="http://schemas.openxmlformats.org/officeDocument/2006/relationships/image" Target="../media/image31.e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image" Target="../media/image33.emf"/><Relationship Id="rId6" Type="http://schemas.openxmlformats.org/officeDocument/2006/relationships/image" Target="../media/image38.emf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7" Type="http://schemas.openxmlformats.org/officeDocument/2006/relationships/image" Target="../media/image43.emf"/><Relationship Id="rId2" Type="http://schemas.openxmlformats.org/officeDocument/2006/relationships/image" Target="../media/image34.emf"/><Relationship Id="rId1" Type="http://schemas.openxmlformats.org/officeDocument/2006/relationships/image" Target="../media/image33.emf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image" Target="../media/image4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image" Target="../media/image44.e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image" Target="../media/image44.emf"/><Relationship Id="rId4" Type="http://schemas.openxmlformats.org/officeDocument/2006/relationships/image" Target="../media/image47.e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image" Target="../media/image44.emf"/><Relationship Id="rId5" Type="http://schemas.openxmlformats.org/officeDocument/2006/relationships/image" Target="../media/image49.emf"/><Relationship Id="rId4" Type="http://schemas.openxmlformats.org/officeDocument/2006/relationships/image" Target="../media/image48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522" cy="463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333" tIns="46666" rIns="93333" bIns="46666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7450" y="0"/>
            <a:ext cx="3027522" cy="463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333" tIns="46666" rIns="93333" bIns="4666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18143"/>
            <a:ext cx="3027522" cy="46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333" tIns="46666" rIns="93333" bIns="46666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457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522" cy="463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333" tIns="46666" rIns="93333" bIns="46666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9067" y="0"/>
            <a:ext cx="3027522" cy="463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333" tIns="46666" rIns="93333" bIns="4666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09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3163" y="695325"/>
            <a:ext cx="4641850" cy="34829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1545" y="4409879"/>
            <a:ext cx="5123498" cy="4177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333" tIns="46666" rIns="93333" bIns="466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9758"/>
            <a:ext cx="3027522" cy="463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333" tIns="46666" rIns="93333" bIns="46666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9067" y="8819758"/>
            <a:ext cx="3027522" cy="463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333" tIns="46666" rIns="93333" bIns="4666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2AED31D-CE2D-468F-9159-2ECDF0CA26E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6936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44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548640" algn="l" rtl="0" eaLnBrk="0" fontAlgn="base" hangingPunct="0">
      <a:spcBef>
        <a:spcPct val="30000"/>
      </a:spcBef>
      <a:spcAft>
        <a:spcPct val="0"/>
      </a:spcAft>
      <a:defRPr sz="144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097280" algn="l" rtl="0" eaLnBrk="0" fontAlgn="base" hangingPunct="0">
      <a:spcBef>
        <a:spcPct val="30000"/>
      </a:spcBef>
      <a:spcAft>
        <a:spcPct val="0"/>
      </a:spcAft>
      <a:defRPr sz="144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645920" algn="l" rtl="0" eaLnBrk="0" fontAlgn="base" hangingPunct="0">
      <a:spcBef>
        <a:spcPct val="30000"/>
      </a:spcBef>
      <a:spcAft>
        <a:spcPct val="0"/>
      </a:spcAft>
      <a:defRPr sz="144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194560" algn="l" rtl="0" eaLnBrk="0" fontAlgn="base" hangingPunct="0">
      <a:spcBef>
        <a:spcPct val="30000"/>
      </a:spcBef>
      <a:spcAft>
        <a:spcPct val="0"/>
      </a:spcAft>
      <a:defRPr sz="144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74320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329" indent="-29166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660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3324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988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6652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3316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980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6644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351EC60-91EC-4415-80A7-0022C401A6DD}" type="slidenum">
              <a:rPr lang="en-US" sz="1200"/>
              <a:pPr eaLnBrk="1" hangingPunct="1"/>
              <a:t>1</a:t>
            </a:fld>
            <a:endParaRPr lang="en-US" sz="1200" dirty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49828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329" indent="-29166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660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3324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988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6652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3316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980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6644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4A69D1A-6CDC-4B16-A684-CB279061BD2E}" type="slidenum">
              <a:rPr lang="en-US" sz="1200"/>
              <a:pPr eaLnBrk="1" hangingPunct="1"/>
              <a:t>14</a:t>
            </a:fld>
            <a:endParaRPr lang="en-US" sz="1200" dirty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/>
              <a:t>2005 CP: In last bullet uses word “design” instead of “surveys”</a:t>
            </a:r>
          </a:p>
        </p:txBody>
      </p:sp>
    </p:spTree>
    <p:extLst>
      <p:ext uri="{BB962C8B-B14F-4D97-AF65-F5344CB8AC3E}">
        <p14:creationId xmlns:p14="http://schemas.microsoft.com/office/powerpoint/2010/main" val="11705615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329" indent="-29166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660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3324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988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6652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3316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980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6644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4A69D1A-6CDC-4B16-A684-CB279061BD2E}" type="slidenum">
              <a:rPr lang="en-US" sz="1200"/>
              <a:pPr eaLnBrk="1" hangingPunct="1"/>
              <a:t>15</a:t>
            </a:fld>
            <a:endParaRPr lang="en-US" sz="1200" dirty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/>
              <a:t>2005 CP: In last bullet uses word “design” instead of “surveys”</a:t>
            </a:r>
          </a:p>
        </p:txBody>
      </p:sp>
    </p:spTree>
    <p:extLst>
      <p:ext uri="{BB962C8B-B14F-4D97-AF65-F5344CB8AC3E}">
        <p14:creationId xmlns:p14="http://schemas.microsoft.com/office/powerpoint/2010/main" val="11705615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14569" indent="-274834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99337" indent="-2198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39072" indent="-2198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78807" indent="-2198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418542" indent="-219867" algn="ctr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58277" indent="-219867" algn="ctr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98012" indent="-219867" algn="ctr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737747" indent="-219867" algn="ctr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4E6BE84-64DB-4CA6-A98E-1BF1F9BFD1ED}" type="slidenum">
              <a:rPr lang="en-US" sz="1300"/>
              <a:pPr eaLnBrk="1" hangingPunct="1"/>
              <a:t>24</a:t>
            </a:fld>
            <a:endParaRPr lang="en-US" sz="130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2005 CP:  Slightly different wording, n instead of N. 1997 date added. Dates changed from 1993-94 to 1996-7.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14569" indent="-274834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99337" indent="-2198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39072" indent="-2198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78807" indent="-2198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418542" indent="-219867" algn="ctr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58277" indent="-219867" algn="ctr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98012" indent="-219867" algn="ctr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737747" indent="-219867" algn="ctr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5154248-FA45-4181-AADA-2EEC5779EF6E}" type="slidenum">
              <a:rPr lang="en-US" sz="1300"/>
              <a:pPr eaLnBrk="1" hangingPunct="1"/>
              <a:t>25</a:t>
            </a:fld>
            <a:endParaRPr lang="en-US" sz="130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Tables in a different order. Random table not last. Random table not last. 2006 CP: Retyped table placed after random digits table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14569" indent="-274834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99337" indent="-2198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39072" indent="-2198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78807" indent="-2198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418542" indent="-219867" algn="ctr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58277" indent="-219867" algn="ctr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98012" indent="-219867" algn="ctr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737747" indent="-219867" algn="ctr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07A63D7-AAA7-47CC-B49E-D159850BA89C}" type="slidenum">
              <a:rPr lang="en-US" sz="1300"/>
              <a:pPr eaLnBrk="1" hangingPunct="1"/>
              <a:t>26</a:t>
            </a:fld>
            <a:endParaRPr lang="en-US" sz="130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Tables in a different order. Random table not last. 2006 CP: Retyped table placed after random digits table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14569" indent="-274834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99337" indent="-2198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39072" indent="-2198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78807" indent="-2198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418542" indent="-219867" algn="ctr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58277" indent="-219867" algn="ctr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98012" indent="-219867" algn="ctr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737747" indent="-219867" algn="ctr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D1A5811-9CDD-4D2C-A1C7-1D4C56819354}" type="slidenum">
              <a:rPr lang="en-US" sz="1300"/>
              <a:pPr eaLnBrk="1" hangingPunct="1"/>
              <a:t>27</a:t>
            </a:fld>
            <a:endParaRPr lang="en-US" sz="130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2006 CP: Retyped table placed after random digits table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14569" indent="-274834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99337" indent="-2198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39072" indent="-2198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78807" indent="-2198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418542" indent="-219867" algn="ctr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58277" indent="-219867" algn="ctr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98012" indent="-219867" algn="ctr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737747" indent="-219867" algn="ctr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0A9FF9C-F404-412F-94C6-A3F622C3BB87}" type="slidenum">
              <a:rPr lang="en-US" sz="1300"/>
              <a:pPr eaLnBrk="1" hangingPunct="1"/>
              <a:t>28</a:t>
            </a:fld>
            <a:endParaRPr lang="en-US" sz="130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Last bullet does not say random. Missing explanation paragraphs about Sample.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14569" indent="-274834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99337" indent="-2198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39072" indent="-2198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78807" indent="-2198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418542" indent="-219867" algn="ctr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58277" indent="-219867" algn="ctr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98012" indent="-219867" algn="ctr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737747" indent="-219867" algn="ctr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47DF454-A296-452D-BA59-8909583926F3}" type="slidenum">
              <a:rPr lang="en-US" sz="1300"/>
              <a:pPr eaLnBrk="1" hangingPunct="1"/>
              <a:t>29</a:t>
            </a:fld>
            <a:endParaRPr lang="en-US" sz="130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Tables in a different order. Random table not last. 2005 CP: Has Faculty Salary lists before Random Digit Lists. 2006 CP: Retyped table placed before faculty salaries table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1pPr>
            <a:lvl2pPr marL="742437" indent="-285553"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2pPr>
            <a:lvl3pPr marL="1142212" indent="-228442"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3pPr>
            <a:lvl4pPr marL="1599096" indent="-228442"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4pPr>
            <a:lvl5pPr marL="2055981" indent="-228442"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5pPr>
            <a:lvl6pPr marL="2512865" indent="-228442" defTabSz="93122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6pPr>
            <a:lvl7pPr marL="2969750" indent="-228442" defTabSz="93122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7pPr>
            <a:lvl8pPr marL="3426635" indent="-228442" defTabSz="93122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8pPr>
            <a:lvl9pPr marL="3883519" indent="-228442" defTabSz="93122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EA430F0-942B-453B-9349-2F1BDD2ECA62}" type="slidenum">
              <a:rPr lang="en-US" sz="1200"/>
              <a:pPr eaLnBrk="1" hangingPunct="1"/>
              <a:t>31</a:t>
            </a:fld>
            <a:endParaRPr lang="en-US" sz="120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1pPr>
            <a:lvl2pPr marL="742437" indent="-285553"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2pPr>
            <a:lvl3pPr marL="1142212" indent="-228442"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3pPr>
            <a:lvl4pPr marL="1599096" indent="-228442"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4pPr>
            <a:lvl5pPr marL="2055981" indent="-228442"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5pPr>
            <a:lvl6pPr marL="2512865" indent="-228442" defTabSz="93122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6pPr>
            <a:lvl7pPr marL="2969750" indent="-228442" defTabSz="93122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7pPr>
            <a:lvl8pPr marL="3426635" indent="-228442" defTabSz="93122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8pPr>
            <a:lvl9pPr marL="3883519" indent="-228442" defTabSz="93122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12E6DF2-7B6B-4A3B-8A63-CD49B3F40544}" type="slidenum">
              <a:rPr lang="en-US" sz="1200"/>
              <a:pPr eaLnBrk="1" hangingPunct="1"/>
              <a:t>32</a:t>
            </a:fld>
            <a:endParaRPr lang="en-US" sz="120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329" indent="-29166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660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3324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988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6652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3316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980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6644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4A69D1A-6CDC-4B16-A684-CB279061BD2E}" type="slidenum">
              <a:rPr lang="en-US" sz="1200"/>
              <a:pPr eaLnBrk="1" hangingPunct="1"/>
              <a:t>2</a:t>
            </a:fld>
            <a:endParaRPr lang="en-US" sz="1200" dirty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/>
              <a:t>2005 CP: In last bullet uses word “design” instead of “surveys”</a:t>
            </a:r>
          </a:p>
        </p:txBody>
      </p:sp>
    </p:spTree>
    <p:extLst>
      <p:ext uri="{BB962C8B-B14F-4D97-AF65-F5344CB8AC3E}">
        <p14:creationId xmlns:p14="http://schemas.microsoft.com/office/powerpoint/2010/main" val="11705615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1pPr>
            <a:lvl2pPr marL="742437" indent="-285553"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2pPr>
            <a:lvl3pPr marL="1142212" indent="-228442"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3pPr>
            <a:lvl4pPr marL="1599096" indent="-228442"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4pPr>
            <a:lvl5pPr marL="2055981" indent="-228442"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5pPr>
            <a:lvl6pPr marL="2512865" indent="-228442" defTabSz="93122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6pPr>
            <a:lvl7pPr marL="2969750" indent="-228442" defTabSz="93122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7pPr>
            <a:lvl8pPr marL="3426635" indent="-228442" defTabSz="93122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8pPr>
            <a:lvl9pPr marL="3883519" indent="-228442" defTabSz="93122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12E6DF2-7B6B-4A3B-8A63-CD49B3F40544}" type="slidenum">
              <a:rPr lang="en-US" sz="1200"/>
              <a:pPr eaLnBrk="1" hangingPunct="1"/>
              <a:t>33</a:t>
            </a:fld>
            <a:endParaRPr lang="en-US" sz="120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1pPr>
            <a:lvl2pPr marL="742437" indent="-285553"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2pPr>
            <a:lvl3pPr marL="1142212" indent="-228442"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3pPr>
            <a:lvl4pPr marL="1599096" indent="-228442"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4pPr>
            <a:lvl5pPr marL="2055981" indent="-228442"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5pPr>
            <a:lvl6pPr marL="2512865" indent="-228442" defTabSz="93122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6pPr>
            <a:lvl7pPr marL="2969750" indent="-228442" defTabSz="93122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7pPr>
            <a:lvl8pPr marL="3426635" indent="-228442" defTabSz="93122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8pPr>
            <a:lvl9pPr marL="3883519" indent="-228442" defTabSz="93122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12E6DF2-7B6B-4A3B-8A63-CD49B3F40544}" type="slidenum">
              <a:rPr lang="en-US" sz="1200"/>
              <a:pPr eaLnBrk="1" hangingPunct="1"/>
              <a:t>34</a:t>
            </a:fld>
            <a:endParaRPr lang="en-US" sz="120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6658" indent="-29102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4089" indent="-23281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29724" indent="-23281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5359" indent="-23281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0994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26630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2265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57900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29602F2-26B9-4E6B-BB06-3C18A5A1CB56}" type="slidenum">
              <a:rPr lang="en-US" sz="1300"/>
              <a:pPr eaLnBrk="1" hangingPunct="1"/>
              <a:t>35</a:t>
            </a:fld>
            <a:endParaRPr lang="en-US" sz="130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6658" indent="-29102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4089" indent="-23281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29724" indent="-23281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5359" indent="-23281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0994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26630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2265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57900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29602F2-26B9-4E6B-BB06-3C18A5A1CB56}" type="slidenum">
              <a:rPr lang="en-US" sz="1300"/>
              <a:pPr eaLnBrk="1" hangingPunct="1"/>
              <a:t>36</a:t>
            </a:fld>
            <a:endParaRPr lang="en-US" sz="130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6658" indent="-29102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4089" indent="-23281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29724" indent="-23281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5359" indent="-23281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0994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26630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2265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57900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29602F2-26B9-4E6B-BB06-3C18A5A1CB56}" type="slidenum">
              <a:rPr lang="en-US" sz="1300"/>
              <a:pPr eaLnBrk="1" hangingPunct="1"/>
              <a:t>37</a:t>
            </a:fld>
            <a:endParaRPr lang="en-US" sz="130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14569" indent="-274834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99337" indent="-2198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39072" indent="-2198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78807" indent="-2198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418542" indent="-219867" algn="ctr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58277" indent="-219867" algn="ctr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98012" indent="-219867" algn="ctr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737747" indent="-219867" algn="ctr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5154248-FA45-4181-AADA-2EEC5779EF6E}" type="slidenum">
              <a:rPr lang="en-US" sz="1300"/>
              <a:pPr eaLnBrk="1" hangingPunct="1"/>
              <a:t>38</a:t>
            </a:fld>
            <a:endParaRPr lang="en-US" sz="130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Tables in a different order. Random table not last. Random table not last. 2006 CP: Retyped table placed after random digits table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6658" indent="-29102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4089" indent="-23281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29724" indent="-23281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5359" indent="-23281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0994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26630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2265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57900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29602F2-26B9-4E6B-BB06-3C18A5A1CB56}" type="slidenum">
              <a:rPr lang="en-US" sz="1300"/>
              <a:pPr eaLnBrk="1" hangingPunct="1"/>
              <a:t>39</a:t>
            </a:fld>
            <a:endParaRPr lang="en-US" sz="130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14569" indent="-274834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99337" indent="-2198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39072" indent="-2198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78807" indent="-2198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418542" indent="-219867" algn="ctr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58277" indent="-219867" algn="ctr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98012" indent="-219867" algn="ctr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737747" indent="-219867" algn="ctr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47DF454-A296-452D-BA59-8909583926F3}" type="slidenum">
              <a:rPr lang="en-US" sz="1300"/>
              <a:pPr eaLnBrk="1" hangingPunct="1"/>
              <a:t>40</a:t>
            </a:fld>
            <a:endParaRPr lang="en-US" sz="130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Tables in a different order. Random table not last. 2005 CP: Has Faculty Salary lists before Random Digit Lists. 2006 CP: Retyped table placed before faculty salaries table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6658" indent="-29102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4089" indent="-23281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29724" indent="-23281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5359" indent="-23281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0994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26630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2265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57900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29602F2-26B9-4E6B-BB06-3C18A5A1CB56}" type="slidenum">
              <a:rPr lang="en-US" sz="1300"/>
              <a:pPr eaLnBrk="1" hangingPunct="1"/>
              <a:t>42</a:t>
            </a:fld>
            <a:endParaRPr lang="en-US" sz="130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1pPr>
            <a:lvl2pPr marL="742437" indent="-285553"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2pPr>
            <a:lvl3pPr marL="1142212" indent="-228442"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3pPr>
            <a:lvl4pPr marL="1599096" indent="-228442"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4pPr>
            <a:lvl5pPr marL="2055981" indent="-228442"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5pPr>
            <a:lvl6pPr marL="2512865" indent="-228442" defTabSz="93122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6pPr>
            <a:lvl7pPr marL="2969750" indent="-228442" defTabSz="93122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7pPr>
            <a:lvl8pPr marL="3426635" indent="-228442" defTabSz="93122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8pPr>
            <a:lvl9pPr marL="3883519" indent="-228442" defTabSz="93122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12E6DF2-7B6B-4A3B-8A63-CD49B3F40544}" type="slidenum">
              <a:rPr lang="en-US" sz="1200"/>
              <a:pPr eaLnBrk="1" hangingPunct="1"/>
              <a:t>43</a:t>
            </a:fld>
            <a:endParaRPr lang="en-US" sz="120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329" indent="-29166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660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3324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988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6652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3316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980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6644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4A69D1A-6CDC-4B16-A684-CB279061BD2E}" type="slidenum">
              <a:rPr lang="en-US" sz="1200"/>
              <a:pPr eaLnBrk="1" hangingPunct="1"/>
              <a:t>3</a:t>
            </a:fld>
            <a:endParaRPr lang="en-US" sz="1200" dirty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/>
              <a:t>2005 CP: In last bullet uses word “design” instead of “surveys”</a:t>
            </a:r>
          </a:p>
        </p:txBody>
      </p:sp>
    </p:spTree>
    <p:extLst>
      <p:ext uri="{BB962C8B-B14F-4D97-AF65-F5344CB8AC3E}">
        <p14:creationId xmlns:p14="http://schemas.microsoft.com/office/powerpoint/2010/main" val="117056159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6658" indent="-29102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4089" indent="-23281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29724" indent="-23281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5359" indent="-23281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0994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26630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2265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57900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29602F2-26B9-4E6B-BB06-3C18A5A1CB56}" type="slidenum">
              <a:rPr lang="en-US" sz="1300"/>
              <a:pPr eaLnBrk="1" hangingPunct="1"/>
              <a:t>44</a:t>
            </a:fld>
            <a:endParaRPr lang="en-US" sz="130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6658" indent="-29102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4089" indent="-23281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29724" indent="-23281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5359" indent="-23281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0994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26630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2265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57900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29602F2-26B9-4E6B-BB06-3C18A5A1CB56}" type="slidenum">
              <a:rPr lang="en-US" sz="1300"/>
              <a:pPr eaLnBrk="1" hangingPunct="1"/>
              <a:t>45</a:t>
            </a:fld>
            <a:endParaRPr lang="en-US" sz="130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6658" indent="-29102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4089" indent="-23281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29724" indent="-23281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5359" indent="-23281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0994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26630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2265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57900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29602F2-26B9-4E6B-BB06-3C18A5A1CB56}" type="slidenum">
              <a:rPr lang="en-US" sz="1300"/>
              <a:pPr eaLnBrk="1" hangingPunct="1"/>
              <a:t>46</a:t>
            </a:fld>
            <a:endParaRPr lang="en-US" sz="130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6658" indent="-29102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4089" indent="-23281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29724" indent="-23281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5359" indent="-23281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0994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26630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2265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57900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29602F2-26B9-4E6B-BB06-3C18A5A1CB56}" type="slidenum">
              <a:rPr lang="en-US" sz="1300"/>
              <a:pPr eaLnBrk="1" hangingPunct="1"/>
              <a:t>47</a:t>
            </a:fld>
            <a:endParaRPr lang="en-US" sz="130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1pPr>
            <a:lvl2pPr marL="742437" indent="-285553"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2pPr>
            <a:lvl3pPr marL="1142212" indent="-228442"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3pPr>
            <a:lvl4pPr marL="1599096" indent="-228442"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4pPr>
            <a:lvl5pPr marL="2055981" indent="-228442"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5pPr>
            <a:lvl6pPr marL="2512865" indent="-228442" defTabSz="93122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6pPr>
            <a:lvl7pPr marL="2969750" indent="-228442" defTabSz="93122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7pPr>
            <a:lvl8pPr marL="3426635" indent="-228442" defTabSz="93122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8pPr>
            <a:lvl9pPr marL="3883519" indent="-228442" defTabSz="93122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12E6DF2-7B6B-4A3B-8A63-CD49B3F40544}" type="slidenum">
              <a:rPr lang="en-US" sz="1200"/>
              <a:pPr eaLnBrk="1" hangingPunct="1"/>
              <a:t>48</a:t>
            </a:fld>
            <a:endParaRPr lang="en-US" sz="120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6658" indent="-29102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4089" indent="-23281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29724" indent="-23281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5359" indent="-23281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0994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26630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2265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57900" indent="-232818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29602F2-26B9-4E6B-BB06-3C18A5A1CB56}" type="slidenum">
              <a:rPr lang="en-US" sz="1300"/>
              <a:pPr eaLnBrk="1" hangingPunct="1"/>
              <a:t>49</a:t>
            </a:fld>
            <a:endParaRPr lang="en-US" sz="130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1pPr>
            <a:lvl2pPr marL="742437" indent="-285553"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2pPr>
            <a:lvl3pPr marL="1142212" indent="-228442"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3pPr>
            <a:lvl4pPr marL="1599096" indent="-228442"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4pPr>
            <a:lvl5pPr marL="2055981" indent="-228442" defTabSz="931221" eaLnBrk="0" hangingPunct="0">
              <a:defRPr sz="4400">
                <a:solidFill>
                  <a:schemeClr val="tx1"/>
                </a:solidFill>
                <a:latin typeface="Times New Roman" pitchFamily="18" charset="0"/>
              </a:defRPr>
            </a:lvl5pPr>
            <a:lvl6pPr marL="2512865" indent="-228442" defTabSz="93122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6pPr>
            <a:lvl7pPr marL="2969750" indent="-228442" defTabSz="93122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7pPr>
            <a:lvl8pPr marL="3426635" indent="-228442" defTabSz="93122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8pPr>
            <a:lvl9pPr marL="3883519" indent="-228442" defTabSz="93122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12E6DF2-7B6B-4A3B-8A63-CD49B3F40544}" type="slidenum">
              <a:rPr lang="en-US" sz="1200"/>
              <a:pPr eaLnBrk="1" hangingPunct="1"/>
              <a:t>50</a:t>
            </a:fld>
            <a:endParaRPr lang="en-US" sz="120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329" indent="-29166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660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3324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988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6652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3316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980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6644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29602F2-26B9-4E6B-BB06-3C18A5A1CB56}" type="slidenum">
              <a:rPr lang="en-US" sz="1200"/>
              <a:pPr eaLnBrk="1" hangingPunct="1"/>
              <a:t>52</a:t>
            </a:fld>
            <a:endParaRPr lang="en-US" sz="1200" dirty="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0319484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329" indent="-29166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660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3324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988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6652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3316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980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6644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29602F2-26B9-4E6B-BB06-3C18A5A1CB56}" type="slidenum">
              <a:rPr lang="en-US" sz="1200"/>
              <a:pPr eaLnBrk="1" hangingPunct="1"/>
              <a:t>53</a:t>
            </a:fld>
            <a:endParaRPr lang="en-US" sz="1200" dirty="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7294607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329" indent="-29166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660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3324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988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6652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3316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980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6644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29602F2-26B9-4E6B-BB06-3C18A5A1CB56}" type="slidenum">
              <a:rPr lang="en-US" sz="1200"/>
              <a:pPr eaLnBrk="1" hangingPunct="1"/>
              <a:t>54</a:t>
            </a:fld>
            <a:endParaRPr lang="en-US" sz="1200" dirty="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690804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329" indent="-29166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660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3324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988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6652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3316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980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6644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4A69D1A-6CDC-4B16-A684-CB279061BD2E}" type="slidenum">
              <a:rPr lang="en-US" sz="1200"/>
              <a:pPr eaLnBrk="1" hangingPunct="1"/>
              <a:t>4</a:t>
            </a:fld>
            <a:endParaRPr lang="en-US" sz="1200" dirty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/>
              <a:t>2005 CP: In last bullet uses word “design” instead of “surveys”</a:t>
            </a:r>
          </a:p>
        </p:txBody>
      </p:sp>
    </p:spTree>
    <p:extLst>
      <p:ext uri="{BB962C8B-B14F-4D97-AF65-F5344CB8AC3E}">
        <p14:creationId xmlns:p14="http://schemas.microsoft.com/office/powerpoint/2010/main" val="117056159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329" indent="-29166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660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3324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988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6652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3316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980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6644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29602F2-26B9-4E6B-BB06-3C18A5A1CB56}" type="slidenum">
              <a:rPr lang="en-US" sz="1200"/>
              <a:pPr eaLnBrk="1" hangingPunct="1"/>
              <a:t>55</a:t>
            </a:fld>
            <a:endParaRPr lang="en-US" sz="1200" dirty="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3509764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329" indent="-29166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660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3324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988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6652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3316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980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6644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29602F2-26B9-4E6B-BB06-3C18A5A1CB56}" type="slidenum">
              <a:rPr lang="en-US" sz="1200"/>
              <a:pPr eaLnBrk="1" hangingPunct="1"/>
              <a:t>56</a:t>
            </a:fld>
            <a:endParaRPr lang="en-US" sz="1200" dirty="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0421744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329" indent="-29166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660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3324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988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6652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3316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980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6644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29602F2-26B9-4E6B-BB06-3C18A5A1CB56}" type="slidenum">
              <a:rPr lang="en-US" sz="1200"/>
              <a:pPr eaLnBrk="1" hangingPunct="1"/>
              <a:t>57</a:t>
            </a:fld>
            <a:endParaRPr lang="en-US" sz="1200" dirty="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212705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329" indent="-29166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660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3324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988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6652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3316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980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6644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4A69D1A-6CDC-4B16-A684-CB279061BD2E}" type="slidenum">
              <a:rPr lang="en-US" sz="1200"/>
              <a:pPr eaLnBrk="1" hangingPunct="1"/>
              <a:t>61</a:t>
            </a:fld>
            <a:endParaRPr lang="en-US" sz="1200" dirty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/>
              <a:t>2005 CP: In last bullet uses word “design” instead of “surveys”</a:t>
            </a:r>
          </a:p>
        </p:txBody>
      </p:sp>
    </p:spTree>
    <p:extLst>
      <p:ext uri="{BB962C8B-B14F-4D97-AF65-F5344CB8AC3E}">
        <p14:creationId xmlns:p14="http://schemas.microsoft.com/office/powerpoint/2010/main" val="117056159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329" indent="-29166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660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3324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988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6652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3316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980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6644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4A69D1A-6CDC-4B16-A684-CB279061BD2E}" type="slidenum">
              <a:rPr lang="en-US" sz="1200"/>
              <a:pPr eaLnBrk="1" hangingPunct="1"/>
              <a:t>62</a:t>
            </a:fld>
            <a:endParaRPr lang="en-US" sz="1200" dirty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/>
              <a:t>2005 CP: In last bullet uses word “design” instead of “surveys”</a:t>
            </a:r>
          </a:p>
        </p:txBody>
      </p:sp>
    </p:spTree>
    <p:extLst>
      <p:ext uri="{BB962C8B-B14F-4D97-AF65-F5344CB8AC3E}">
        <p14:creationId xmlns:p14="http://schemas.microsoft.com/office/powerpoint/2010/main" val="117056159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329" indent="-29166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660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3324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988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6652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3316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980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6644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4A69D1A-6CDC-4B16-A684-CB279061BD2E}" type="slidenum">
              <a:rPr lang="en-US" sz="1200"/>
              <a:pPr eaLnBrk="1" hangingPunct="1"/>
              <a:t>63</a:t>
            </a:fld>
            <a:endParaRPr lang="en-US" sz="1200" dirty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/>
              <a:t>2005 CP: In last bullet uses word “design” instead of “surveys”</a:t>
            </a:r>
          </a:p>
        </p:txBody>
      </p:sp>
    </p:spTree>
    <p:extLst>
      <p:ext uri="{BB962C8B-B14F-4D97-AF65-F5344CB8AC3E}">
        <p14:creationId xmlns:p14="http://schemas.microsoft.com/office/powerpoint/2010/main" val="117056159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329" indent="-29166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660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3324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988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6652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3316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980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6644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4A69D1A-6CDC-4B16-A684-CB279061BD2E}" type="slidenum">
              <a:rPr lang="en-US" sz="1200"/>
              <a:pPr eaLnBrk="1" hangingPunct="1"/>
              <a:t>72</a:t>
            </a:fld>
            <a:endParaRPr lang="en-US" sz="1200" dirty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/>
              <a:t>2005 CP: In last bullet uses word “design” instead of “surveys”</a:t>
            </a:r>
          </a:p>
        </p:txBody>
      </p:sp>
    </p:spTree>
    <p:extLst>
      <p:ext uri="{BB962C8B-B14F-4D97-AF65-F5344CB8AC3E}">
        <p14:creationId xmlns:p14="http://schemas.microsoft.com/office/powerpoint/2010/main" val="117056159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329" indent="-29166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660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3324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988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6652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3316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980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6644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4A69D1A-6CDC-4B16-A684-CB279061BD2E}" type="slidenum">
              <a:rPr lang="en-US" sz="1200"/>
              <a:pPr eaLnBrk="1" hangingPunct="1"/>
              <a:t>97</a:t>
            </a:fld>
            <a:endParaRPr lang="en-US" sz="1200" dirty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/>
              <a:t>2005 CP: In last bullet uses word “design” instead of “surveys”</a:t>
            </a:r>
          </a:p>
        </p:txBody>
      </p:sp>
    </p:spTree>
    <p:extLst>
      <p:ext uri="{BB962C8B-B14F-4D97-AF65-F5344CB8AC3E}">
        <p14:creationId xmlns:p14="http://schemas.microsoft.com/office/powerpoint/2010/main" val="11705615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329" indent="-29166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660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3324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988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6652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3316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980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6644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4A69D1A-6CDC-4B16-A684-CB279061BD2E}" type="slidenum">
              <a:rPr lang="en-US" sz="1200"/>
              <a:pPr eaLnBrk="1" hangingPunct="1"/>
              <a:t>5</a:t>
            </a:fld>
            <a:endParaRPr lang="en-US" sz="1200" dirty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/>
              <a:t>2005 CP: In last bullet uses word “design” instead of “surveys”</a:t>
            </a:r>
          </a:p>
        </p:txBody>
      </p:sp>
    </p:spTree>
    <p:extLst>
      <p:ext uri="{BB962C8B-B14F-4D97-AF65-F5344CB8AC3E}">
        <p14:creationId xmlns:p14="http://schemas.microsoft.com/office/powerpoint/2010/main" val="11705615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329" indent="-29166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660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3324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988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6652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3316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980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6644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4A69D1A-6CDC-4B16-A684-CB279061BD2E}" type="slidenum">
              <a:rPr lang="en-US" sz="1200"/>
              <a:pPr eaLnBrk="1" hangingPunct="1"/>
              <a:t>6</a:t>
            </a:fld>
            <a:endParaRPr lang="en-US" sz="1200" dirty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/>
              <a:t>2005 CP: In last bullet uses word “design” instead of “surveys”</a:t>
            </a:r>
          </a:p>
        </p:txBody>
      </p:sp>
    </p:spTree>
    <p:extLst>
      <p:ext uri="{BB962C8B-B14F-4D97-AF65-F5344CB8AC3E}">
        <p14:creationId xmlns:p14="http://schemas.microsoft.com/office/powerpoint/2010/main" val="11705615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329" indent="-29166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660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3324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988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6652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3316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980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6644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4A69D1A-6CDC-4B16-A684-CB279061BD2E}" type="slidenum">
              <a:rPr lang="en-US" sz="1200"/>
              <a:pPr eaLnBrk="1" hangingPunct="1"/>
              <a:t>7</a:t>
            </a:fld>
            <a:endParaRPr lang="en-US" sz="1200" dirty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/>
              <a:t>2005 CP: In last bullet uses word “design” instead of “surveys”</a:t>
            </a:r>
          </a:p>
        </p:txBody>
      </p:sp>
    </p:spTree>
    <p:extLst>
      <p:ext uri="{BB962C8B-B14F-4D97-AF65-F5344CB8AC3E}">
        <p14:creationId xmlns:p14="http://schemas.microsoft.com/office/powerpoint/2010/main" val="1170561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329" indent="-29166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660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3324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988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6652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3316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980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6644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4A69D1A-6CDC-4B16-A684-CB279061BD2E}" type="slidenum">
              <a:rPr lang="en-US" sz="1200"/>
              <a:pPr eaLnBrk="1" hangingPunct="1"/>
              <a:t>8</a:t>
            </a:fld>
            <a:endParaRPr lang="en-US" sz="1200" dirty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/>
              <a:t>2005 CP: In last bullet uses word “design” instead of “surveys”</a:t>
            </a:r>
          </a:p>
        </p:txBody>
      </p:sp>
    </p:spTree>
    <p:extLst>
      <p:ext uri="{BB962C8B-B14F-4D97-AF65-F5344CB8AC3E}">
        <p14:creationId xmlns:p14="http://schemas.microsoft.com/office/powerpoint/2010/main" val="11705615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329" indent="-29166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660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3324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988" indent="-23333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6652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3316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980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6644" indent="-233332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4A69D1A-6CDC-4B16-A684-CB279061BD2E}" type="slidenum">
              <a:rPr lang="en-US" sz="1200"/>
              <a:pPr eaLnBrk="1" hangingPunct="1"/>
              <a:t>9</a:t>
            </a:fld>
            <a:endParaRPr lang="en-US" sz="1200" dirty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/>
              <a:t>2005 CP: In last bullet uses word “design” instead of “surveys”</a:t>
            </a:r>
          </a:p>
        </p:txBody>
      </p:sp>
    </p:spTree>
    <p:extLst>
      <p:ext uri="{BB962C8B-B14F-4D97-AF65-F5344CB8AC3E}">
        <p14:creationId xmlns:p14="http://schemas.microsoft.com/office/powerpoint/2010/main" val="1170561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2556511"/>
            <a:ext cx="9326880" cy="17640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5920" y="4663440"/>
            <a:ext cx="7680960" cy="21031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James M. Lepkowski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AEDE1-A8F7-41AA-9736-1FDF1CBEEF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837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James M. Lepkowski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F6B85-4BD5-4B5A-8C3A-8642B4501A9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681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55280" y="329566"/>
            <a:ext cx="2468880" cy="702183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8640" y="329566"/>
            <a:ext cx="7223760" cy="702183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James M. Lepkowski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F9EF9B-95F1-4889-B8AC-735853C90E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690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333376"/>
            <a:ext cx="932688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97280" y="1920241"/>
            <a:ext cx="4572000" cy="543687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52160" y="1920241"/>
            <a:ext cx="4572000" cy="543687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097280" y="7501890"/>
            <a:ext cx="2377440" cy="548640"/>
          </a:xfrm>
        </p:spPr>
        <p:txBody>
          <a:bodyPr/>
          <a:lstStyle>
            <a:lvl1pPr>
              <a:defRPr sz="168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James M. Lepkowski 2016</a:t>
            </a: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138160" y="7498080"/>
            <a:ext cx="2286000" cy="548640"/>
          </a:xfrm>
        </p:spPr>
        <p:txBody>
          <a:bodyPr/>
          <a:lstStyle>
            <a:lvl1pPr algn="ctr">
              <a:defRPr/>
            </a:lvl1pPr>
          </a:lstStyle>
          <a:p>
            <a:fld id="{FB59F8DD-A19F-FA4E-BC37-CD393F14ED70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438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James M. Lepkowski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B2A93-81E9-4331-BB4D-0E7D395E1DA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522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776" y="5288281"/>
            <a:ext cx="9326880" cy="16344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776" y="3488056"/>
            <a:ext cx="9326880" cy="180022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James M. Lepkowski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A8A7A-14F3-43E3-9A2D-35F451FC728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89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8640" y="1920240"/>
            <a:ext cx="4846320" cy="5431156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77840" y="1920240"/>
            <a:ext cx="4846320" cy="5431156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James M. Lepkowski 2016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65A3B-5775-4D3A-95C2-019884C34D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336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1842136"/>
            <a:ext cx="4848226" cy="76771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" y="2609850"/>
            <a:ext cx="4848226" cy="4741546"/>
          </a:xfr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74031" y="1842136"/>
            <a:ext cx="4850130" cy="76771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74031" y="2609850"/>
            <a:ext cx="4850130" cy="4741546"/>
          </a:xfr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James M. Lepkowski 2016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1F883-4019-45AF-9224-570A4619ED0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59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James M. Lepkowski 2016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34932-8CCF-42D8-AF52-9E93A5AC2B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811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James M. Lepkowski 2016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3DE0C-7F5D-4022-BF3E-D3FF5893B5A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660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327660"/>
            <a:ext cx="3609976" cy="139446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0060" y="327660"/>
            <a:ext cx="6134100" cy="7023736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" y="1722120"/>
            <a:ext cx="3609976" cy="5629276"/>
          </a:xfrm>
        </p:spPr>
        <p:txBody>
          <a:bodyPr/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James M. Lepkowski 2016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A47B8-8F16-4702-AF92-7F61366877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458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0746" y="5760720"/>
            <a:ext cx="6583680" cy="68008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50746" y="735330"/>
            <a:ext cx="6583680" cy="4937760"/>
          </a:xfrm>
        </p:spPr>
        <p:txBody>
          <a:bodyPr rtlCol="0">
            <a:normAutofit/>
          </a:bodyPr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50746" y="6440806"/>
            <a:ext cx="6583680" cy="965834"/>
          </a:xfrm>
        </p:spPr>
        <p:txBody>
          <a:bodyPr/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James M. Lepkowski 2016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CC4B2-BC6C-468F-9FEF-C96002DFB8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623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FF">
                <a:alpha val="50000"/>
              </a:srgbClr>
            </a:gs>
            <a:gs pos="100000">
              <a:srgbClr val="FFFFFF"/>
            </a:gs>
            <a:gs pos="88000">
              <a:srgbClr val="0000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548640" y="329566"/>
            <a:ext cx="987552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48640" y="1920240"/>
            <a:ext cx="9875520" cy="5431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8640" y="7627621"/>
            <a:ext cx="256032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9040" y="7627621"/>
            <a:ext cx="347472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mtClean="0"/>
              <a:t>Copyright James M. Lepkowski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63840" y="7627621"/>
            <a:ext cx="256032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D19B8E5-36F9-4CC9-BC68-1D00170DAC7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9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28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28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28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280">
          <a:solidFill>
            <a:schemeClr val="tx1"/>
          </a:solidFill>
          <a:latin typeface="Calibri" pitchFamily="34" charset="0"/>
        </a:defRPr>
      </a:lvl5pPr>
      <a:lvl6pPr marL="548640" algn="ctr" rtl="0" fontAlgn="base">
        <a:spcBef>
          <a:spcPct val="0"/>
        </a:spcBef>
        <a:spcAft>
          <a:spcPct val="0"/>
        </a:spcAft>
        <a:defRPr sz="5280">
          <a:solidFill>
            <a:schemeClr val="tx1"/>
          </a:solidFill>
          <a:latin typeface="Calibri" pitchFamily="34" charset="0"/>
        </a:defRPr>
      </a:lvl6pPr>
      <a:lvl7pPr marL="1097280" algn="ctr" rtl="0" fontAlgn="base">
        <a:spcBef>
          <a:spcPct val="0"/>
        </a:spcBef>
        <a:spcAft>
          <a:spcPct val="0"/>
        </a:spcAft>
        <a:defRPr sz="5280">
          <a:solidFill>
            <a:schemeClr val="tx1"/>
          </a:solidFill>
          <a:latin typeface="Calibri" pitchFamily="34" charset="0"/>
        </a:defRPr>
      </a:lvl7pPr>
      <a:lvl8pPr marL="1645920" algn="ctr" rtl="0" fontAlgn="base">
        <a:spcBef>
          <a:spcPct val="0"/>
        </a:spcBef>
        <a:spcAft>
          <a:spcPct val="0"/>
        </a:spcAft>
        <a:defRPr sz="5280">
          <a:solidFill>
            <a:schemeClr val="tx1"/>
          </a:solidFill>
          <a:latin typeface="Calibri" pitchFamily="34" charset="0"/>
        </a:defRPr>
      </a:lvl8pPr>
      <a:lvl9pPr marL="2194560" algn="ctr" rtl="0" fontAlgn="base">
        <a:spcBef>
          <a:spcPct val="0"/>
        </a:spcBef>
        <a:spcAft>
          <a:spcPct val="0"/>
        </a:spcAft>
        <a:defRPr sz="5280">
          <a:solidFill>
            <a:schemeClr val="tx1"/>
          </a:solidFill>
          <a:latin typeface="Calibri" pitchFamily="34" charset="0"/>
        </a:defRPr>
      </a:lvl9pPr>
    </p:titleStyle>
    <p:bodyStyle>
      <a:lvl1pPr marL="411480" indent="-41148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1pPr>
      <a:lvl2pPr marL="89154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63.emf"/><Relationship Id="rId4" Type="http://schemas.openxmlformats.org/officeDocument/2006/relationships/oleObject" Target="../embeddings/Microsoft_Word_97_-_2003_Document1.doc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wmf"/><Relationship Id="rId1" Type="http://schemas.openxmlformats.org/officeDocument/2006/relationships/slideLayout" Target="../slideLayouts/slideLayout5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2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3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4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8.emf"/><Relationship Id="rId4" Type="http://schemas.openxmlformats.org/officeDocument/2006/relationships/oleObject" Target="../embeddings/oleObject5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6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7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1.emf"/><Relationship Id="rId4" Type="http://schemas.openxmlformats.org/officeDocument/2006/relationships/oleObject" Target="../embeddings/oleObject8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9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6.jpg"/><Relationship Id="rId5" Type="http://schemas.openxmlformats.org/officeDocument/2006/relationships/image" Target="../media/image25.emf"/><Relationship Id="rId4" Type="http://schemas.openxmlformats.org/officeDocument/2006/relationships/oleObject" Target="../embeddings/oleObject10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2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27.emf"/><Relationship Id="rId4" Type="http://schemas.openxmlformats.org/officeDocument/2006/relationships/oleObject" Target="../embeddings/oleObject11.bin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notesSlide" Target="../notesSlides/notesSlide30.xml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5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29.jp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notesSlide" Target="../notesSlides/notesSlide31.xml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9.jpg"/><Relationship Id="rId5" Type="http://schemas.openxmlformats.org/officeDocument/2006/relationships/image" Target="../media/image30.emf"/><Relationship Id="rId10" Type="http://schemas.openxmlformats.org/officeDocument/2006/relationships/oleObject" Target="../embeddings/oleObject19.bin"/><Relationship Id="rId4" Type="http://schemas.openxmlformats.org/officeDocument/2006/relationships/oleObject" Target="../embeddings/oleObject16.bin"/><Relationship Id="rId9" Type="http://schemas.openxmlformats.org/officeDocument/2006/relationships/oleObject" Target="../embeddings/oleObject18.bin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3" Type="http://schemas.openxmlformats.org/officeDocument/2006/relationships/notesSlide" Target="../notesSlides/notesSlide32.xml"/><Relationship Id="rId7" Type="http://schemas.openxmlformats.org/officeDocument/2006/relationships/oleObject" Target="../embeddings/oleObject21.bin"/><Relationship Id="rId12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9.jpg"/><Relationship Id="rId11" Type="http://schemas.openxmlformats.org/officeDocument/2006/relationships/oleObject" Target="../embeddings/oleObject23.bin"/><Relationship Id="rId5" Type="http://schemas.openxmlformats.org/officeDocument/2006/relationships/image" Target="../media/image31.emf"/><Relationship Id="rId10" Type="http://schemas.openxmlformats.org/officeDocument/2006/relationships/image" Target="../media/image25.emf"/><Relationship Id="rId4" Type="http://schemas.openxmlformats.org/officeDocument/2006/relationships/oleObject" Target="../embeddings/oleObject20.bin"/><Relationship Id="rId9" Type="http://schemas.openxmlformats.org/officeDocument/2006/relationships/oleObject" Target="../embeddings/oleObject22.bin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13" Type="http://schemas.openxmlformats.org/officeDocument/2006/relationships/image" Target="../media/image36.emf"/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34.emf"/><Relationship Id="rId12" Type="http://schemas.openxmlformats.org/officeDocument/2006/relationships/oleObject" Target="../embeddings/oleObject28.bin"/><Relationship Id="rId17" Type="http://schemas.openxmlformats.org/officeDocument/2006/relationships/image" Target="../media/image38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30.bin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26.bin"/><Relationship Id="rId11" Type="http://schemas.openxmlformats.org/officeDocument/2006/relationships/image" Target="../media/image29.jpg"/><Relationship Id="rId5" Type="http://schemas.openxmlformats.org/officeDocument/2006/relationships/image" Target="../media/image33.emf"/><Relationship Id="rId15" Type="http://schemas.openxmlformats.org/officeDocument/2006/relationships/image" Target="../media/image37.emf"/><Relationship Id="rId10" Type="http://schemas.openxmlformats.org/officeDocument/2006/relationships/image" Target="../media/image22.jpg"/><Relationship Id="rId4" Type="http://schemas.openxmlformats.org/officeDocument/2006/relationships/oleObject" Target="../embeddings/oleObject25.bin"/><Relationship Id="rId9" Type="http://schemas.openxmlformats.org/officeDocument/2006/relationships/image" Target="../media/image35.emf"/><Relationship Id="rId14" Type="http://schemas.openxmlformats.org/officeDocument/2006/relationships/oleObject" Target="../embeddings/oleObject29.bin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31.bin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13" Type="http://schemas.openxmlformats.org/officeDocument/2006/relationships/image" Target="../media/image29.jpg"/><Relationship Id="rId18" Type="http://schemas.openxmlformats.org/officeDocument/2006/relationships/oleObject" Target="../embeddings/oleObject38.bin"/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34.emf"/><Relationship Id="rId12" Type="http://schemas.openxmlformats.org/officeDocument/2006/relationships/image" Target="../media/image23.jpg"/><Relationship Id="rId17" Type="http://schemas.openxmlformats.org/officeDocument/2006/relationships/image" Target="../media/image42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37.bin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33.bin"/><Relationship Id="rId11" Type="http://schemas.openxmlformats.org/officeDocument/2006/relationships/image" Target="../media/image40.emf"/><Relationship Id="rId5" Type="http://schemas.openxmlformats.org/officeDocument/2006/relationships/image" Target="../media/image33.emf"/><Relationship Id="rId15" Type="http://schemas.openxmlformats.org/officeDocument/2006/relationships/image" Target="../media/image41.emf"/><Relationship Id="rId10" Type="http://schemas.openxmlformats.org/officeDocument/2006/relationships/oleObject" Target="../embeddings/oleObject35.bin"/><Relationship Id="rId19" Type="http://schemas.openxmlformats.org/officeDocument/2006/relationships/image" Target="../media/image43.emf"/><Relationship Id="rId4" Type="http://schemas.openxmlformats.org/officeDocument/2006/relationships/oleObject" Target="../embeddings/oleObject32.bin"/><Relationship Id="rId9" Type="http://schemas.openxmlformats.org/officeDocument/2006/relationships/image" Target="../media/image39.emf"/><Relationship Id="rId14" Type="http://schemas.openxmlformats.org/officeDocument/2006/relationships/oleObject" Target="../embeddings/oleObject36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39.bin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3" Type="http://schemas.openxmlformats.org/officeDocument/2006/relationships/notesSlide" Target="../notesSlides/notesSlide39.xml"/><Relationship Id="rId7" Type="http://schemas.openxmlformats.org/officeDocument/2006/relationships/oleObject" Target="../embeddings/oleObject4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44.emf"/><Relationship Id="rId5" Type="http://schemas.openxmlformats.org/officeDocument/2006/relationships/oleObject" Target="../embeddings/oleObject40.bin"/><Relationship Id="rId10" Type="http://schemas.openxmlformats.org/officeDocument/2006/relationships/image" Target="../media/image46.emf"/><Relationship Id="rId4" Type="http://schemas.openxmlformats.org/officeDocument/2006/relationships/image" Target="../media/image26.jpg"/><Relationship Id="rId9" Type="http://schemas.openxmlformats.org/officeDocument/2006/relationships/oleObject" Target="../embeddings/oleObject42.bin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notesSlide" Target="../notesSlides/notesSlide40.xml"/><Relationship Id="rId7" Type="http://schemas.openxmlformats.org/officeDocument/2006/relationships/image" Target="../media/image45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44.bin"/><Relationship Id="rId5" Type="http://schemas.openxmlformats.org/officeDocument/2006/relationships/image" Target="../media/image44.emf"/><Relationship Id="rId10" Type="http://schemas.openxmlformats.org/officeDocument/2006/relationships/image" Target="../media/image46.emf"/><Relationship Id="rId4" Type="http://schemas.openxmlformats.org/officeDocument/2006/relationships/oleObject" Target="../embeddings/oleObject43.bin"/><Relationship Id="rId9" Type="http://schemas.openxmlformats.org/officeDocument/2006/relationships/oleObject" Target="../embeddings/oleObject45.bin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13" Type="http://schemas.openxmlformats.org/officeDocument/2006/relationships/image" Target="../media/image47.emf"/><Relationship Id="rId3" Type="http://schemas.openxmlformats.org/officeDocument/2006/relationships/notesSlide" Target="../notesSlides/notesSlide41.xml"/><Relationship Id="rId7" Type="http://schemas.openxmlformats.org/officeDocument/2006/relationships/image" Target="../media/image45.emf"/><Relationship Id="rId12" Type="http://schemas.openxmlformats.org/officeDocument/2006/relationships/oleObject" Target="../embeddings/oleObject4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47.bin"/><Relationship Id="rId11" Type="http://schemas.openxmlformats.org/officeDocument/2006/relationships/image" Target="../media/image22.jpg"/><Relationship Id="rId5" Type="http://schemas.openxmlformats.org/officeDocument/2006/relationships/image" Target="../media/image44.emf"/><Relationship Id="rId10" Type="http://schemas.openxmlformats.org/officeDocument/2006/relationships/image" Target="../media/image46.emf"/><Relationship Id="rId4" Type="http://schemas.openxmlformats.org/officeDocument/2006/relationships/oleObject" Target="../embeddings/oleObject46.bin"/><Relationship Id="rId9" Type="http://schemas.openxmlformats.org/officeDocument/2006/relationships/oleObject" Target="../embeddings/oleObject48.bin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13" Type="http://schemas.openxmlformats.org/officeDocument/2006/relationships/image" Target="../media/image23.jpg"/><Relationship Id="rId3" Type="http://schemas.openxmlformats.org/officeDocument/2006/relationships/notesSlide" Target="../notesSlides/notesSlide42.xml"/><Relationship Id="rId7" Type="http://schemas.openxmlformats.org/officeDocument/2006/relationships/image" Target="../media/image45.emf"/><Relationship Id="rId12" Type="http://schemas.openxmlformats.org/officeDocument/2006/relationships/image" Target="../media/image4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51.bin"/><Relationship Id="rId11" Type="http://schemas.openxmlformats.org/officeDocument/2006/relationships/oleObject" Target="../embeddings/oleObject53.bin"/><Relationship Id="rId5" Type="http://schemas.openxmlformats.org/officeDocument/2006/relationships/image" Target="../media/image44.emf"/><Relationship Id="rId15" Type="http://schemas.openxmlformats.org/officeDocument/2006/relationships/image" Target="../media/image49.emf"/><Relationship Id="rId10" Type="http://schemas.openxmlformats.org/officeDocument/2006/relationships/image" Target="../media/image46.emf"/><Relationship Id="rId4" Type="http://schemas.openxmlformats.org/officeDocument/2006/relationships/oleObject" Target="../embeddings/oleObject50.bin"/><Relationship Id="rId9" Type="http://schemas.openxmlformats.org/officeDocument/2006/relationships/oleObject" Target="../embeddings/oleObject52.bin"/><Relationship Id="rId14" Type="http://schemas.openxmlformats.org/officeDocument/2006/relationships/oleObject" Target="../embeddings/oleObject54.bin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cpsr.umich.edu/cpes" TargetMode="Externa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ti.org/sudaan" TargetMode="External"/><Relationship Id="rId2" Type="http://schemas.openxmlformats.org/officeDocument/2006/relationships/hyperlink" Target="http://www.stata.com/" TargetMode="Externa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3.vml"/><Relationship Id="rId4" Type="http://schemas.openxmlformats.org/officeDocument/2006/relationships/image" Target="../media/image54.wmf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hyperlink" Target="http://cran.r-project.org/" TargetMode="Externa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371600"/>
            <a:ext cx="10972800" cy="13716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990099"/>
                </a:solidFill>
              </a:rPr>
              <a:t/>
            </a:r>
            <a:br>
              <a:rPr lang="en-US" dirty="0" smtClean="0">
                <a:solidFill>
                  <a:srgbClr val="990099"/>
                </a:solidFill>
              </a:rPr>
            </a:br>
            <a:r>
              <a:rPr lang="en-US" sz="24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A </a:t>
            </a:r>
            <a:r>
              <a:rPr lang="en-US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four-</a:t>
            </a:r>
            <a:r>
              <a:rPr lang="en-US" sz="24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day short course sponsored by the </a:t>
            </a:r>
            <a:br>
              <a:rPr lang="en-US" sz="24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</a:br>
            <a:r>
              <a:rPr lang="en-US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Social &amp; Economic Survey Research Institute</a:t>
            </a:r>
            <a:br>
              <a:rPr lang="en-US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</a:br>
            <a:r>
              <a:rPr lang="en-US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Qatar University</a:t>
            </a:r>
            <a:r>
              <a:rPr lang="en-US" sz="1920" i="1" dirty="0"/>
              <a:t/>
            </a:r>
            <a:br>
              <a:rPr lang="en-US" sz="1920" i="1" dirty="0"/>
            </a:br>
            <a:r>
              <a:rPr lang="en-US" sz="2160" i="1" dirty="0"/>
              <a:t/>
            </a:r>
            <a:br>
              <a:rPr lang="en-US" sz="2160" i="1" dirty="0"/>
            </a:br>
            <a:endParaRPr lang="en-US" sz="1920" i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468880"/>
            <a:ext cx="10972800" cy="530352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en-US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576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Analysis of Complex Sample </a:t>
            </a:r>
            <a:r>
              <a:rPr lang="en-US" sz="576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Data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5760" b="1" i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Lecture Notes</a:t>
            </a:r>
            <a:endParaRPr lang="en-US" sz="5280" i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en-US" sz="336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336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Jim </a:t>
            </a:r>
            <a:r>
              <a:rPr lang="en-US" sz="336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Lepkowski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336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Pat Berglund</a:t>
            </a:r>
            <a:endParaRPr lang="en-US" sz="336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1920" i="1" dirty="0">
                <a:solidFill>
                  <a:srgbClr val="FFFF00"/>
                </a:solidFill>
              </a:rPr>
              <a:t>Institute for Social Research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1920" i="1" dirty="0">
                <a:solidFill>
                  <a:srgbClr val="FFFF00"/>
                </a:solidFill>
              </a:rPr>
              <a:t>University of Michigan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en-US" sz="2160" b="1" dirty="0">
              <a:solidFill>
                <a:srgbClr val="FFFF00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en-US" sz="2160" b="1" dirty="0">
              <a:solidFill>
                <a:srgbClr val="FFFF00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288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October 10-13, </a:t>
            </a:r>
            <a:r>
              <a:rPr lang="en-US" sz="288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2016</a:t>
            </a:r>
            <a:endParaRPr lang="en-US" sz="2880" i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" name="Picture 2" descr="sesriLogo_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609600"/>
            <a:ext cx="1905000" cy="895350"/>
          </a:xfrm>
          <a:prstGeom prst="rect">
            <a:avLst/>
          </a:prstGeom>
        </p:spPr>
      </p:pic>
      <p:pic>
        <p:nvPicPr>
          <p:cNvPr id="6" name="Picture 5" descr="imgres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7400" y="6705600"/>
            <a:ext cx="1143000" cy="144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23DE0C-7F5D-4022-BF3E-D3FF5893B5A2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48640" y="329566"/>
            <a:ext cx="9875520" cy="1371600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528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Analysis of Complex Sample Data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511" y="1371600"/>
            <a:ext cx="6791889" cy="630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73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"/>
          <p:cNvSpPr>
            <a:spLocks noGrp="1"/>
          </p:cNvSpPr>
          <p:nvPr>
            <p:ph type="title"/>
          </p:nvPr>
        </p:nvSpPr>
        <p:spPr>
          <a:xfrm>
            <a:off x="735330" y="274320"/>
            <a:ext cx="9784080" cy="1188720"/>
          </a:xfrm>
        </p:spPr>
        <p:txBody>
          <a:bodyPr/>
          <a:lstStyle/>
          <a:p>
            <a:pPr eaLnBrk="1" hangingPunct="1"/>
            <a:r>
              <a:rPr lang="en-US" dirty="0"/>
              <a:t>Sampling Factor Evaluation - </a:t>
            </a:r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D34E16B4-A9A0-3942-9712-44EB74A89424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100</a:t>
            </a:fld>
            <a:endParaRPr lang="en-US" sz="1440" dirty="0">
              <a:solidFill>
                <a:srgbClr val="FFFFFF"/>
              </a:solidFill>
            </a:endParaRPr>
          </a:p>
        </p:txBody>
      </p:sp>
      <p:sp>
        <p:nvSpPr>
          <p:cNvPr id="73732" name="Content Placeholder 3"/>
          <p:cNvSpPr>
            <a:spLocks noGrp="1"/>
          </p:cNvSpPr>
          <p:nvPr>
            <p:ph sz="quarter" idx="1"/>
          </p:nvPr>
        </p:nvSpPr>
        <p:spPr>
          <a:xfrm>
            <a:off x="735330" y="1920240"/>
            <a:ext cx="9784080" cy="1463040"/>
          </a:xfrm>
        </p:spPr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en-US" sz="2880" dirty="0">
                <a:latin typeface="+mj-lt"/>
              </a:rPr>
              <a:t>DESCRIPTIVES VARIABLES=NCSRWTSH NCSRWTLG</a:t>
            </a:r>
          </a:p>
          <a:p>
            <a:pPr eaLnBrk="1" hangingPunct="1">
              <a:buFont typeface="Wingdings" charset="0"/>
              <a:buNone/>
            </a:pPr>
            <a:r>
              <a:rPr lang="en-US" sz="2880" dirty="0">
                <a:latin typeface="+mj-lt"/>
              </a:rPr>
              <a:t>  /STATISTICS=MEAN STDDEV RANGE MIN MAX.</a:t>
            </a:r>
          </a:p>
          <a:p>
            <a:pPr eaLnBrk="1" hangingPunct="1">
              <a:buFont typeface="Wingdings" charset="0"/>
              <a:buNone/>
            </a:pPr>
            <a:endParaRPr lang="en-US" sz="2160" dirty="0">
              <a:latin typeface="Tw Cen MT" charset="0"/>
            </a:endParaRPr>
          </a:p>
        </p:txBody>
      </p:sp>
      <p:pic>
        <p:nvPicPr>
          <p:cNvPr id="7373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24" y="3291840"/>
            <a:ext cx="9901237" cy="301752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1097280" y="1"/>
            <a:ext cx="9326880" cy="1038224"/>
          </a:xfrm>
        </p:spPr>
        <p:txBody>
          <a:bodyPr/>
          <a:lstStyle/>
          <a:p>
            <a:pPr eaLnBrk="1" hangingPunct="1"/>
            <a:r>
              <a:rPr lang="en-US" dirty="0"/>
              <a:t>Sampling Factor Evaluation - </a:t>
            </a:r>
            <a:r>
              <a:rPr lang="en-US" dirty="0" smtClean="0"/>
              <a:t>4</a:t>
            </a:r>
            <a:endParaRPr lang="en-US" dirty="0"/>
          </a:p>
        </p:txBody>
      </p:sp>
      <p:graphicFrame>
        <p:nvGraphicFramePr>
          <p:cNvPr id="7170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90181059"/>
              </p:ext>
            </p:extLst>
          </p:nvPr>
        </p:nvGraphicFramePr>
        <p:xfrm>
          <a:off x="1274446" y="1005840"/>
          <a:ext cx="8513444" cy="66579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6944" name="Document" r:id="rId4" imgW="5829300" imgH="4559300" progId="Word.Document.8">
                  <p:embed/>
                </p:oleObj>
              </mc:Choice>
              <mc:Fallback>
                <p:oleObj name="Document" r:id="rId4" imgW="5829300" imgH="455930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4446" y="1005840"/>
                        <a:ext cx="8513444" cy="66579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3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/>
            <a:fld id="{0CFB63F4-B3F9-2440-B71C-086CAE02D69E}" type="slidenum">
              <a:rPr lang="en-US" sz="1680">
                <a:solidFill>
                  <a:srgbClr val="FFFFFF"/>
                </a:solidFill>
              </a:rPr>
              <a:pPr eaLnBrk="1" hangingPunct="1"/>
              <a:t>101</a:t>
            </a:fld>
            <a:endParaRPr lang="en-US" sz="168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35330" y="274320"/>
            <a:ext cx="9784080" cy="118872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Sampling Factor Evaluation - </a:t>
            </a:r>
            <a:r>
              <a:rPr lang="en-US" dirty="0" smtClean="0"/>
              <a:t>5</a:t>
            </a:r>
            <a:endParaRPr lang="en-US" dirty="0">
              <a:ea typeface="+mj-ea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964F3D68-96CC-7843-A99D-29B500673895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102</a:t>
            </a:fld>
            <a:endParaRPr lang="en-US" sz="1440" dirty="0">
              <a:solidFill>
                <a:srgbClr val="FFFFFF"/>
              </a:solidFill>
            </a:endParaRPr>
          </a:p>
        </p:txBody>
      </p:sp>
      <p:sp>
        <p:nvSpPr>
          <p:cNvPr id="77828" name="Content Placeholder 6"/>
          <p:cNvSpPr>
            <a:spLocks noGrp="1"/>
          </p:cNvSpPr>
          <p:nvPr>
            <p:ph sz="quarter" idx="1"/>
          </p:nvPr>
        </p:nvSpPr>
        <p:spPr>
          <a:xfrm>
            <a:off x="735330" y="1920240"/>
            <a:ext cx="9784080" cy="539496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Tw Cen MT" charset="0"/>
              </a:rPr>
              <a:t>Two </a:t>
            </a:r>
            <a:r>
              <a:rPr lang="en-US" dirty="0">
                <a:latin typeface="Tw Cen MT" charset="0"/>
              </a:rPr>
              <a:t>variables in the NCS-R:</a:t>
            </a:r>
          </a:p>
          <a:p>
            <a:pPr lvl="1" eaLnBrk="1" hangingPunct="1"/>
            <a:r>
              <a:rPr lang="en-US" dirty="0" smtClean="0">
                <a:latin typeface="Tw Cen MT" charset="0"/>
              </a:rPr>
              <a:t>SESTRAT -- NCS</a:t>
            </a:r>
            <a:r>
              <a:rPr lang="en-US" dirty="0">
                <a:latin typeface="Tw Cen MT" charset="0"/>
              </a:rPr>
              <a:t>-R </a:t>
            </a:r>
            <a:r>
              <a:rPr lang="en-US" dirty="0" smtClean="0">
                <a:latin typeface="Tw Cen MT" charset="0"/>
              </a:rPr>
              <a:t>stratum </a:t>
            </a:r>
            <a:r>
              <a:rPr lang="en-US" dirty="0">
                <a:latin typeface="Tw Cen MT" charset="0"/>
              </a:rPr>
              <a:t>variable</a:t>
            </a:r>
          </a:p>
          <a:p>
            <a:pPr lvl="1" eaLnBrk="1" hangingPunct="1"/>
            <a:r>
              <a:rPr lang="en-US" dirty="0" smtClean="0">
                <a:latin typeface="Tw Cen MT" charset="0"/>
              </a:rPr>
              <a:t>SECLUSTR -- NCS</a:t>
            </a:r>
            <a:r>
              <a:rPr lang="en-US" dirty="0">
                <a:latin typeface="Tw Cen MT" charset="0"/>
              </a:rPr>
              <a:t>-R </a:t>
            </a:r>
            <a:r>
              <a:rPr lang="en-US" dirty="0" smtClean="0">
                <a:latin typeface="Tw Cen MT" charset="0"/>
              </a:rPr>
              <a:t>cluster (SECU)</a:t>
            </a:r>
            <a:endParaRPr lang="en-US" dirty="0">
              <a:latin typeface="Tw Cen MT" charset="0"/>
            </a:endParaRPr>
          </a:p>
          <a:p>
            <a:pPr eaLnBrk="1" hangingPunct="1"/>
            <a:r>
              <a:rPr lang="en-US" dirty="0">
                <a:latin typeface="Tw Cen MT" charset="0"/>
              </a:rPr>
              <a:t>Examine the distribution of the two variables using a cross-tabulation </a:t>
            </a:r>
            <a:endParaRPr lang="en-US" dirty="0" smtClean="0">
              <a:latin typeface="Tw Cen MT" charset="0"/>
            </a:endParaRPr>
          </a:p>
          <a:p>
            <a:pPr eaLnBrk="1" hangingPunct="1"/>
            <a:r>
              <a:rPr lang="en-US" dirty="0" smtClean="0">
                <a:latin typeface="Tw Cen MT" charset="0"/>
              </a:rPr>
              <a:t>Menus</a:t>
            </a:r>
          </a:p>
          <a:p>
            <a:pPr lvl="1" eaLnBrk="1" hangingPunct="1"/>
            <a:r>
              <a:rPr lang="en-US" dirty="0" smtClean="0">
                <a:latin typeface="Tw Cen MT" charset="0"/>
              </a:rPr>
              <a:t>Analysis </a:t>
            </a:r>
            <a:r>
              <a:rPr lang="en-US" dirty="0" smtClean="0">
                <a:latin typeface="Tw Cen MT" charset="0"/>
                <a:sym typeface="Wingdings"/>
              </a:rPr>
              <a:t> </a:t>
            </a:r>
            <a:r>
              <a:rPr lang="en-US" dirty="0" smtClean="0">
                <a:latin typeface="Tw Cen MT" charset="0"/>
              </a:rPr>
              <a:t>Descriptive Statistics </a:t>
            </a:r>
            <a:r>
              <a:rPr lang="en-US" dirty="0" smtClean="0">
                <a:latin typeface="Tw Cen MT" charset="0"/>
                <a:sym typeface="Wingdings"/>
              </a:rPr>
              <a:t> </a:t>
            </a:r>
            <a:r>
              <a:rPr lang="en-US" dirty="0" smtClean="0">
                <a:latin typeface="Tw Cen MT" charset="0"/>
              </a:rPr>
              <a:t>Frequencies</a:t>
            </a:r>
          </a:p>
          <a:p>
            <a:pPr lvl="1" eaLnBrk="1" hangingPunct="1"/>
            <a:r>
              <a:rPr lang="en-US" dirty="0" smtClean="0">
                <a:latin typeface="Tw Cen MT" charset="0"/>
              </a:rPr>
              <a:t>Select </a:t>
            </a:r>
            <a:r>
              <a:rPr lang="en-US" dirty="0">
                <a:latin typeface="Tw Cen MT" charset="0"/>
              </a:rPr>
              <a:t>variables </a:t>
            </a:r>
            <a:r>
              <a:rPr lang="en-US" dirty="0" smtClean="0">
                <a:latin typeface="Tw Cen MT" charset="0"/>
              </a:rPr>
              <a:t>&amp; </a:t>
            </a:r>
            <a:r>
              <a:rPr lang="en-US" dirty="0">
                <a:latin typeface="Tw Cen MT" charset="0"/>
              </a:rPr>
              <a:t>options desired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/>
          <p:cNvSpPr>
            <a:spLocks noGrp="1"/>
          </p:cNvSpPr>
          <p:nvPr>
            <p:ph type="title"/>
          </p:nvPr>
        </p:nvSpPr>
        <p:spPr>
          <a:xfrm>
            <a:off x="735329" y="0"/>
            <a:ext cx="9871710" cy="1188720"/>
          </a:xfrm>
        </p:spPr>
        <p:txBody>
          <a:bodyPr/>
          <a:lstStyle/>
          <a:p>
            <a:pPr eaLnBrk="1" hangingPunct="1"/>
            <a:r>
              <a:rPr lang="en-US" dirty="0"/>
              <a:t>Sampling Factor Evaluation - </a:t>
            </a:r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28E189A9-69D1-8E4F-BC91-78629C1C5CD7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103</a:t>
            </a:fld>
            <a:endParaRPr lang="en-US" sz="1440" dirty="0">
              <a:solidFill>
                <a:srgbClr val="FFFFFF"/>
              </a:solidFill>
            </a:endParaRPr>
          </a:p>
        </p:txBody>
      </p:sp>
      <p:pic>
        <p:nvPicPr>
          <p:cNvPr id="6861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760" y="1280160"/>
            <a:ext cx="10414861" cy="6400800"/>
          </a:xfrm>
        </p:spPr>
      </p:pic>
      <p:sp>
        <p:nvSpPr>
          <p:cNvPr id="5" name="Oval 4"/>
          <p:cNvSpPr/>
          <p:nvPr/>
        </p:nvSpPr>
        <p:spPr>
          <a:xfrm>
            <a:off x="1188720" y="4937760"/>
            <a:ext cx="7315200" cy="3657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</p:spTree>
    <p:extLst>
      <p:ext uri="{BB962C8B-B14F-4D97-AF65-F5344CB8AC3E}">
        <p14:creationId xmlns:p14="http://schemas.microsoft.com/office/powerpoint/2010/main" val="160270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/>
          <p:cNvSpPr>
            <a:spLocks noGrp="1"/>
          </p:cNvSpPr>
          <p:nvPr>
            <p:ph type="title"/>
          </p:nvPr>
        </p:nvSpPr>
        <p:spPr>
          <a:xfrm>
            <a:off x="548640" y="0"/>
            <a:ext cx="9875520" cy="1371600"/>
          </a:xfrm>
        </p:spPr>
        <p:txBody>
          <a:bodyPr/>
          <a:lstStyle/>
          <a:p>
            <a:pPr eaLnBrk="1" hangingPunct="1"/>
            <a:r>
              <a:rPr lang="en-US" dirty="0"/>
              <a:t>Sampling Factor Evaluation - </a:t>
            </a:r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82948" name="Content Placeholder 6"/>
          <p:cNvSpPr>
            <a:spLocks noGrp="1"/>
          </p:cNvSpPr>
          <p:nvPr>
            <p:ph sz="quarter" idx="4"/>
          </p:nvPr>
        </p:nvSpPr>
        <p:spPr>
          <a:xfrm>
            <a:off x="548640" y="1463040"/>
            <a:ext cx="9784080" cy="594360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sz="3840" dirty="0">
                <a:latin typeface="+mj-lt"/>
              </a:rPr>
              <a:t>CROSSTABS</a:t>
            </a:r>
          </a:p>
          <a:p>
            <a:pPr>
              <a:buFont typeface="Wingdings" charset="0"/>
              <a:buNone/>
            </a:pPr>
            <a:r>
              <a:rPr lang="en-US" sz="3840" dirty="0">
                <a:latin typeface="+mj-lt"/>
              </a:rPr>
              <a:t>  /TABLES=SESTRAT BY SECLUSTR</a:t>
            </a:r>
          </a:p>
          <a:p>
            <a:pPr>
              <a:buFont typeface="Wingdings" charset="0"/>
              <a:buNone/>
            </a:pPr>
            <a:r>
              <a:rPr lang="en-US" sz="3840" dirty="0">
                <a:latin typeface="+mj-lt"/>
              </a:rPr>
              <a:t>  /FORMAT=AVALUE TABLES</a:t>
            </a:r>
          </a:p>
          <a:p>
            <a:pPr>
              <a:buFont typeface="Wingdings" charset="0"/>
              <a:buNone/>
            </a:pPr>
            <a:r>
              <a:rPr lang="en-US" sz="3840" dirty="0">
                <a:latin typeface="+mj-lt"/>
              </a:rPr>
              <a:t>  /CELLS=COUNT</a:t>
            </a:r>
          </a:p>
          <a:p>
            <a:pPr>
              <a:buFont typeface="Wingdings" charset="0"/>
              <a:buNone/>
            </a:pPr>
            <a:r>
              <a:rPr lang="en-US" sz="3840" dirty="0">
                <a:latin typeface="+mj-lt"/>
              </a:rPr>
              <a:t>  /COUNT ROUND CELL.</a:t>
            </a:r>
          </a:p>
          <a:p>
            <a:pPr>
              <a:buFont typeface="Wingdings" charset="0"/>
              <a:buNone/>
            </a:pPr>
            <a:endParaRPr lang="en-US" dirty="0">
              <a:latin typeface="Tw Cen MT" charset="0"/>
            </a:endParaRPr>
          </a:p>
          <a:p>
            <a:pPr>
              <a:buFont typeface="Wingdings" charset="0"/>
              <a:buNone/>
            </a:pPr>
            <a:endParaRPr lang="en-US" dirty="0">
              <a:latin typeface="Tw Cen MT" charset="0"/>
            </a:endParaRPr>
          </a:p>
          <a:p>
            <a:pPr eaLnBrk="1" hangingPunct="1">
              <a:buFont typeface="Wingdings" charset="0"/>
              <a:buNone/>
            </a:pPr>
            <a:endParaRPr lang="en-US" dirty="0">
              <a:latin typeface="Tw Cen MT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6A318FC1-22E3-B54D-8B02-BCDFF6CF3004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104</a:t>
            </a:fld>
            <a:endParaRPr lang="en-US" sz="144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/>
          <p:cNvSpPr>
            <a:spLocks noGrp="1"/>
          </p:cNvSpPr>
          <p:nvPr>
            <p:ph type="title"/>
          </p:nvPr>
        </p:nvSpPr>
        <p:spPr>
          <a:xfrm>
            <a:off x="548640" y="-274320"/>
            <a:ext cx="9875520" cy="1371600"/>
          </a:xfrm>
        </p:spPr>
        <p:txBody>
          <a:bodyPr/>
          <a:lstStyle/>
          <a:p>
            <a:pPr eaLnBrk="1" hangingPunct="1"/>
            <a:r>
              <a:rPr lang="en-US" dirty="0"/>
              <a:t>Sampling Factor Evaluation - </a:t>
            </a:r>
            <a:r>
              <a:rPr lang="en-US" dirty="0" smtClean="0"/>
              <a:t>8</a:t>
            </a:r>
            <a:endParaRPr lang="en-US" dirty="0"/>
          </a:p>
        </p:txBody>
      </p:sp>
      <p:pic>
        <p:nvPicPr>
          <p:cNvPr id="82947" name="Picture 3"/>
          <p:cNvPicPr>
            <a:picLocks noGrp="1" noChangeAspect="1" noChangeArrowheads="1"/>
          </p:cNvPicPr>
          <p:nvPr>
            <p:ph sz="quarter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33"/>
          <a:stretch/>
        </p:blipFill>
        <p:spPr>
          <a:xfrm>
            <a:off x="2560320" y="1097281"/>
            <a:ext cx="5760720" cy="7030031"/>
          </a:xfrm>
          <a:solidFill>
            <a:schemeClr val="tx1"/>
          </a:solidFill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6A318FC1-22E3-B54D-8B02-BCDFF6CF3004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105</a:t>
            </a:fld>
            <a:endParaRPr lang="en-US" sz="1440" dirty="0">
              <a:solidFill>
                <a:srgbClr val="FFFFFF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3931920" y="3017520"/>
            <a:ext cx="4937760" cy="3657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</p:spTree>
    <p:extLst>
      <p:ext uri="{BB962C8B-B14F-4D97-AF65-F5344CB8AC3E}">
        <p14:creationId xmlns:p14="http://schemas.microsoft.com/office/powerpoint/2010/main" val="290035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/>
          <p:cNvSpPr>
            <a:spLocks noGrp="1"/>
          </p:cNvSpPr>
          <p:nvPr>
            <p:ph type="title"/>
          </p:nvPr>
        </p:nvSpPr>
        <p:spPr>
          <a:xfrm>
            <a:off x="548640" y="0"/>
            <a:ext cx="9875520" cy="1371600"/>
          </a:xfrm>
        </p:spPr>
        <p:txBody>
          <a:bodyPr/>
          <a:lstStyle/>
          <a:p>
            <a:pPr eaLnBrk="1" hangingPunct="1"/>
            <a:r>
              <a:rPr lang="en-US" dirty="0"/>
              <a:t>Sampling Factor Evaluation - </a:t>
            </a:r>
            <a:r>
              <a:rPr lang="en-US" dirty="0" smtClean="0"/>
              <a:t>9</a:t>
            </a:r>
            <a:endParaRPr lang="en-US" dirty="0"/>
          </a:p>
        </p:txBody>
      </p:sp>
      <p:sp>
        <p:nvSpPr>
          <p:cNvPr id="82948" name="Content Placeholder 6"/>
          <p:cNvSpPr>
            <a:spLocks noGrp="1"/>
          </p:cNvSpPr>
          <p:nvPr>
            <p:ph sz="quarter" idx="4"/>
          </p:nvPr>
        </p:nvSpPr>
        <p:spPr>
          <a:xfrm>
            <a:off x="548640" y="1371600"/>
            <a:ext cx="10058400" cy="5120640"/>
          </a:xfrm>
        </p:spPr>
        <p:txBody>
          <a:bodyPr/>
          <a:lstStyle/>
          <a:p>
            <a:r>
              <a:rPr lang="en-US" sz="3840" dirty="0">
                <a:latin typeface="+mj-lt"/>
              </a:rPr>
              <a:t>42 strata (SESTRAT)</a:t>
            </a:r>
          </a:p>
          <a:p>
            <a:r>
              <a:rPr lang="en-US" sz="3840" dirty="0">
                <a:latin typeface="+mj-lt"/>
              </a:rPr>
              <a:t>Two clusters (SECLUST)</a:t>
            </a:r>
          </a:p>
          <a:p>
            <a:r>
              <a:rPr lang="en-US" sz="3840" dirty="0">
                <a:latin typeface="+mj-lt"/>
              </a:rPr>
              <a:t>Sample evenly distributed:</a:t>
            </a:r>
          </a:p>
          <a:p>
            <a:pPr lvl="1"/>
            <a:r>
              <a:rPr lang="en-US" sz="3360" dirty="0">
                <a:latin typeface="+mj-lt"/>
              </a:rPr>
              <a:t>84 cells have a very similar number of cases </a:t>
            </a:r>
          </a:p>
          <a:p>
            <a:pPr lvl="1"/>
            <a:r>
              <a:rPr lang="en-US" sz="3360" dirty="0">
                <a:latin typeface="+mj-lt"/>
              </a:rPr>
              <a:t>Has an impact on accuracy of Taylor series approximation</a:t>
            </a:r>
          </a:p>
          <a:p>
            <a:pPr lvl="1"/>
            <a:r>
              <a:rPr lang="en-US" sz="3360" dirty="0">
                <a:latin typeface="+mj-lt"/>
              </a:rPr>
              <a:t>Has an impact on standard errors (&amp; design effects)</a:t>
            </a:r>
          </a:p>
          <a:p>
            <a:pPr>
              <a:buFont typeface="Wingdings" charset="0"/>
              <a:buNone/>
            </a:pPr>
            <a:endParaRPr lang="en-US" dirty="0">
              <a:latin typeface="Tw Cen MT" charset="0"/>
            </a:endParaRPr>
          </a:p>
          <a:p>
            <a:pPr>
              <a:buFont typeface="Wingdings" charset="0"/>
              <a:buNone/>
            </a:pPr>
            <a:endParaRPr lang="en-US" dirty="0">
              <a:latin typeface="Tw Cen MT" charset="0"/>
            </a:endParaRPr>
          </a:p>
          <a:p>
            <a:pPr eaLnBrk="1" hangingPunct="1">
              <a:buFont typeface="Wingdings" charset="0"/>
              <a:buNone/>
            </a:pPr>
            <a:endParaRPr lang="en-US" dirty="0">
              <a:latin typeface="Tw Cen MT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6A318FC1-22E3-B54D-8B02-BCDFF6CF3004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106</a:t>
            </a:fld>
            <a:endParaRPr lang="en-US" sz="144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96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23DE0C-7F5D-4022-BF3E-D3FF5893B5A2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48640" y="329566"/>
            <a:ext cx="9875520" cy="1371600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528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Analysis of Complex Sample Data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676400"/>
            <a:ext cx="893973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35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23DE0C-7F5D-4022-BF3E-D3FF5893B5A2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48640" y="329566"/>
            <a:ext cx="9875520" cy="1371600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528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Analysis of Complex Sample Data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24000"/>
            <a:ext cx="9982200" cy="590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90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23DE0C-7F5D-4022-BF3E-D3FF5893B5A2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48640" y="329566"/>
            <a:ext cx="9875520" cy="1371600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528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Analysis of Complex Sample Data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447800"/>
            <a:ext cx="8991600" cy="6243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21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FF">
                <a:alpha val="50000"/>
              </a:srgbClr>
            </a:gs>
            <a:gs pos="100000">
              <a:srgbClr val="FFFFFF"/>
            </a:gs>
            <a:gs pos="50000">
              <a:srgbClr val="0000F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" y="91440"/>
            <a:ext cx="10515600" cy="1371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  <a:r>
              <a:rPr lang="en-US" sz="4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Analysis of Complex Sample Data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548640" y="1371600"/>
            <a:ext cx="9875520" cy="5431156"/>
          </a:xfrm>
        </p:spPr>
        <p:txBody>
          <a:bodyPr/>
          <a:lstStyle/>
          <a:p>
            <a:pPr eaLnBrk="1" hangingPunct="1"/>
            <a:r>
              <a:rPr lang="en-US" sz="3600" u="sng" dirty="0">
                <a:solidFill>
                  <a:schemeClr val="tx1">
                    <a:lumMod val="75000"/>
                  </a:schemeClr>
                </a:solidFill>
              </a:rPr>
              <a:t>Overview</a:t>
            </a:r>
            <a:r>
              <a:rPr lang="en-US" sz="3600" dirty="0">
                <a:solidFill>
                  <a:schemeClr val="tx1">
                    <a:lumMod val="75000"/>
                  </a:schemeClr>
                </a:solidFill>
              </a:rPr>
              <a:t>: </a:t>
            </a:r>
            <a:r>
              <a:rPr lang="en-US" sz="3600" dirty="0" smtClean="0">
                <a:solidFill>
                  <a:schemeClr val="tx1">
                    <a:lumMod val="75000"/>
                  </a:schemeClr>
                </a:solidFill>
              </a:rPr>
              <a:t>How we plan to manage the course</a:t>
            </a:r>
          </a:p>
          <a:p>
            <a:pPr eaLnBrk="1" hangingPunct="1"/>
            <a:r>
              <a:rPr lang="en-US" sz="3600" dirty="0" smtClean="0">
                <a:solidFill>
                  <a:srgbClr val="FFFF00"/>
                </a:solidFill>
              </a:rPr>
              <a:t>Lecture &amp; discussion</a:t>
            </a:r>
          </a:p>
          <a:p>
            <a:pPr lvl="1" eaLnBrk="1" hangingPunct="1"/>
            <a:r>
              <a:rPr lang="en-US" sz="3200" u="sng" dirty="0" smtClean="0">
                <a:solidFill>
                  <a:srgbClr val="FFFF00"/>
                </a:solidFill>
              </a:rPr>
              <a:t>Principles</a:t>
            </a:r>
          </a:p>
          <a:p>
            <a:pPr lvl="1" eaLnBrk="1" hangingPunct="1"/>
            <a:r>
              <a:rPr lang="en-US" sz="3200" u="sng" dirty="0" smtClean="0">
                <a:solidFill>
                  <a:srgbClr val="BFBFBF"/>
                </a:solidFill>
              </a:rPr>
              <a:t>Preparation</a:t>
            </a:r>
            <a:endParaRPr lang="en-US" sz="3200" dirty="0">
              <a:solidFill>
                <a:srgbClr val="BFBFBF"/>
              </a:solidFill>
            </a:endParaRPr>
          </a:p>
          <a:p>
            <a:pPr lvl="1" eaLnBrk="1" hangingPunct="1"/>
            <a:r>
              <a:rPr lang="en-US" sz="3200" u="sng" dirty="0" smtClean="0">
                <a:solidFill>
                  <a:srgbClr val="BFBFBF"/>
                </a:solidFill>
              </a:rPr>
              <a:t>Analysis</a:t>
            </a:r>
            <a:endParaRPr lang="en-US" sz="3200" dirty="0">
              <a:solidFill>
                <a:srgbClr val="BFBFBF"/>
              </a:solidFill>
            </a:endParaRPr>
          </a:p>
          <a:p>
            <a:pPr lvl="1" eaLnBrk="1" hangingPunct="1"/>
            <a:r>
              <a:rPr lang="en-US" sz="3200" u="sng" dirty="0" smtClean="0">
                <a:solidFill>
                  <a:srgbClr val="BFBFBF"/>
                </a:solidFill>
              </a:rPr>
              <a:t>Design</a:t>
            </a:r>
            <a:endParaRPr lang="en-US" sz="3200" dirty="0" smtClean="0">
              <a:solidFill>
                <a:srgbClr val="BFBFBF"/>
              </a:solidFill>
            </a:endParaRP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1269DC4-99BB-48DA-8B80-C670CEF112B1}" type="slidenum">
              <a:rPr lang="en-US" sz="1680"/>
              <a:pPr eaLnBrk="1" hangingPunct="1"/>
              <a:t>14</a:t>
            </a:fld>
            <a:endParaRPr lang="en-US" sz="1680" dirty="0"/>
          </a:p>
        </p:txBody>
      </p:sp>
      <p:pic>
        <p:nvPicPr>
          <p:cNvPr id="2" name="Picture 1" descr="complex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399" y="6629400"/>
            <a:ext cx="2708435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02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FF">
                <a:alpha val="50000"/>
              </a:srgbClr>
            </a:gs>
            <a:gs pos="100000">
              <a:srgbClr val="FFFFFF"/>
            </a:gs>
            <a:gs pos="50000">
              <a:srgbClr val="0000F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" y="91440"/>
            <a:ext cx="10515600" cy="1371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  <a:r>
              <a:rPr lang="en-US" sz="4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Analysis of Complex Sample Data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548640" y="1371600"/>
            <a:ext cx="9875520" cy="5431156"/>
          </a:xfrm>
        </p:spPr>
        <p:txBody>
          <a:bodyPr/>
          <a:lstStyle/>
          <a:p>
            <a:pPr eaLnBrk="1" hangingPunct="1"/>
            <a:r>
              <a:rPr lang="en-US" sz="3600" u="sng" dirty="0">
                <a:solidFill>
                  <a:schemeClr val="tx1">
                    <a:lumMod val="75000"/>
                  </a:schemeClr>
                </a:solidFill>
              </a:rPr>
              <a:t>Overview</a:t>
            </a:r>
            <a:r>
              <a:rPr lang="en-US" sz="3600" dirty="0">
                <a:solidFill>
                  <a:schemeClr val="tx1">
                    <a:lumMod val="75000"/>
                  </a:schemeClr>
                </a:solidFill>
              </a:rPr>
              <a:t>: </a:t>
            </a:r>
            <a:r>
              <a:rPr lang="en-US" sz="3600" dirty="0" smtClean="0">
                <a:solidFill>
                  <a:schemeClr val="tx1">
                    <a:lumMod val="75000"/>
                  </a:schemeClr>
                </a:solidFill>
              </a:rPr>
              <a:t>How we plan to manage the course</a:t>
            </a:r>
          </a:p>
          <a:p>
            <a:pPr eaLnBrk="1" hangingPunct="1"/>
            <a:r>
              <a:rPr lang="en-US" sz="3600" dirty="0" smtClean="0">
                <a:solidFill>
                  <a:srgbClr val="FFFF00"/>
                </a:solidFill>
              </a:rPr>
              <a:t>Lecture &amp; discussion</a:t>
            </a:r>
          </a:p>
          <a:p>
            <a:pPr lvl="1" eaLnBrk="1" hangingPunct="1"/>
            <a:r>
              <a:rPr lang="en-US" sz="3200" u="sng" dirty="0" smtClean="0">
                <a:solidFill>
                  <a:srgbClr val="FFFF00"/>
                </a:solidFill>
              </a:rPr>
              <a:t>Principles</a:t>
            </a:r>
          </a:p>
          <a:p>
            <a:pPr lvl="2" eaLnBrk="1" hangingPunct="1"/>
            <a:r>
              <a:rPr lang="en-US" sz="2720" dirty="0" smtClean="0">
                <a:solidFill>
                  <a:srgbClr val="FFFF00"/>
                </a:solidFill>
              </a:rPr>
              <a:t>Sampling distributions: simple</a:t>
            </a:r>
          </a:p>
          <a:p>
            <a:pPr lvl="2" eaLnBrk="1" hangingPunct="1"/>
            <a:r>
              <a:rPr lang="en-US" sz="2720" dirty="0" smtClean="0">
                <a:solidFill>
                  <a:srgbClr val="FFFF00"/>
                </a:solidFill>
              </a:rPr>
              <a:t>Design based inference: simple</a:t>
            </a:r>
          </a:p>
          <a:p>
            <a:pPr lvl="2" eaLnBrk="1" hangingPunct="1"/>
            <a:r>
              <a:rPr lang="en-US" sz="2720" dirty="0" smtClean="0">
                <a:solidFill>
                  <a:srgbClr val="FFFF00"/>
                </a:solidFill>
              </a:rPr>
              <a:t>Sampling distributions: complex</a:t>
            </a:r>
          </a:p>
          <a:p>
            <a:pPr lvl="2" eaLnBrk="1" hangingPunct="1"/>
            <a:r>
              <a:rPr lang="en-US" sz="2720" dirty="0" smtClean="0">
                <a:solidFill>
                  <a:srgbClr val="FFFF00"/>
                </a:solidFill>
              </a:rPr>
              <a:t>Design based inference: complex</a:t>
            </a:r>
          </a:p>
          <a:p>
            <a:pPr lvl="1" eaLnBrk="1" hangingPunct="1"/>
            <a:r>
              <a:rPr lang="en-US" sz="3200" u="sng" dirty="0" smtClean="0">
                <a:solidFill>
                  <a:srgbClr val="BFBFBF"/>
                </a:solidFill>
              </a:rPr>
              <a:t>Preparation</a:t>
            </a:r>
            <a:endParaRPr lang="en-US" sz="3200" dirty="0">
              <a:solidFill>
                <a:srgbClr val="BFBFBF"/>
              </a:solidFill>
            </a:endParaRPr>
          </a:p>
          <a:p>
            <a:pPr lvl="1" eaLnBrk="1" hangingPunct="1"/>
            <a:r>
              <a:rPr lang="en-US" sz="3200" u="sng" dirty="0" smtClean="0">
                <a:solidFill>
                  <a:srgbClr val="BFBFBF"/>
                </a:solidFill>
              </a:rPr>
              <a:t>Analysis</a:t>
            </a:r>
            <a:endParaRPr lang="en-US" sz="3200" dirty="0">
              <a:solidFill>
                <a:srgbClr val="BFBFBF"/>
              </a:solidFill>
            </a:endParaRPr>
          </a:p>
          <a:p>
            <a:pPr lvl="1" eaLnBrk="1" hangingPunct="1"/>
            <a:r>
              <a:rPr lang="en-US" sz="3200" u="sng" dirty="0" smtClean="0">
                <a:solidFill>
                  <a:srgbClr val="BFBFBF"/>
                </a:solidFill>
              </a:rPr>
              <a:t>Design</a:t>
            </a:r>
            <a:endParaRPr lang="en-US" sz="3200" dirty="0" smtClean="0">
              <a:solidFill>
                <a:srgbClr val="BFBFBF"/>
              </a:solidFill>
            </a:endParaRP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1269DC4-99BB-48DA-8B80-C670CEF112B1}" type="slidenum">
              <a:rPr lang="en-US" sz="1680"/>
              <a:pPr eaLnBrk="1" hangingPunct="1"/>
              <a:t>15</a:t>
            </a:fld>
            <a:endParaRPr lang="en-US" sz="1680" dirty="0"/>
          </a:p>
        </p:txBody>
      </p:sp>
      <p:pic>
        <p:nvPicPr>
          <p:cNvPr id="2" name="Picture 1" descr="complex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399" y="6629400"/>
            <a:ext cx="2708435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169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-152400" y="274320"/>
            <a:ext cx="11277600" cy="118872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dirty="0" smtClean="0">
                <a:ea typeface="+mj-ea"/>
              </a:rPr>
              <a:t>Principles – 1</a:t>
            </a:r>
            <a:br>
              <a:rPr lang="en-US" dirty="0" smtClean="0">
                <a:ea typeface="+mj-ea"/>
              </a:rPr>
            </a:br>
            <a:r>
              <a:rPr lang="en-US" sz="4800" dirty="0" smtClean="0">
                <a:ea typeface="+mj-ea"/>
              </a:rPr>
              <a:t>Analysis of Complex Sample Survey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34517906-A42C-CE4F-B4D6-ABEF3EBB4006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16</a:t>
            </a:fld>
            <a:endParaRPr lang="en-US" sz="1440" dirty="0">
              <a:solidFill>
                <a:srgbClr val="FFFFFF"/>
              </a:solidFill>
            </a:endParaRP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1676400"/>
            <a:ext cx="10439400" cy="633312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-152400" y="274320"/>
            <a:ext cx="11277600" cy="118872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dirty="0" smtClean="0">
                <a:ea typeface="+mj-ea"/>
              </a:rPr>
              <a:t>Principles – 2</a:t>
            </a:r>
            <a:br>
              <a:rPr lang="en-US" dirty="0" smtClean="0">
                <a:ea typeface="+mj-ea"/>
              </a:rPr>
            </a:br>
            <a:r>
              <a:rPr lang="en-US" sz="4800" dirty="0" smtClean="0">
                <a:ea typeface="+mj-ea"/>
              </a:rPr>
              <a:t>Analysis of Complex Sample Survey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34517906-A42C-CE4F-B4D6-ABEF3EBB4006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17</a:t>
            </a:fld>
            <a:endParaRPr lang="en-US" sz="1440" dirty="0">
              <a:solidFill>
                <a:srgbClr val="FFFFFF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1752600"/>
            <a:ext cx="10425344" cy="6324600"/>
          </a:xfrm>
          <a:noFill/>
        </p:spPr>
      </p:pic>
    </p:spTree>
    <p:extLst>
      <p:ext uri="{BB962C8B-B14F-4D97-AF65-F5344CB8AC3E}">
        <p14:creationId xmlns:p14="http://schemas.microsoft.com/office/powerpoint/2010/main" val="88147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274320" y="274320"/>
            <a:ext cx="10607040" cy="118872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dirty="0" smtClean="0">
                <a:ea typeface="+mj-ea"/>
              </a:rPr>
              <a:t>Principles – 3</a:t>
            </a:r>
            <a:br>
              <a:rPr lang="en-US" dirty="0" smtClean="0">
                <a:ea typeface="+mj-ea"/>
              </a:rPr>
            </a:br>
            <a:r>
              <a:rPr lang="en-US" dirty="0" smtClean="0">
                <a:ea typeface="+mj-ea"/>
              </a:rPr>
              <a:t>Complex Sample Survey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35330" y="1920240"/>
            <a:ext cx="9784080" cy="539496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dirty="0">
                <a:latin typeface="+mj-lt"/>
              </a:rPr>
              <a:t>What is complex sample survey </a:t>
            </a:r>
            <a:r>
              <a:rPr lang="en-US" dirty="0" smtClean="0">
                <a:latin typeface="+mj-lt"/>
              </a:rPr>
              <a:t>data?</a:t>
            </a:r>
          </a:p>
          <a:p>
            <a:pPr lvl="1" eaLnBrk="1" hangingPunct="1">
              <a:lnSpc>
                <a:spcPct val="80000"/>
              </a:lnSpc>
            </a:pPr>
            <a:r>
              <a:rPr lang="en-US" dirty="0" smtClean="0">
                <a:latin typeface="+mj-lt"/>
              </a:rPr>
              <a:t>In simple sample survey data (</a:t>
            </a:r>
            <a:r>
              <a:rPr lang="en-US" dirty="0">
                <a:latin typeface="+mj-lt"/>
              </a:rPr>
              <a:t>SRS) </a:t>
            </a:r>
          </a:p>
          <a:p>
            <a:pPr lvl="2" eaLnBrk="1" hangingPunct="1">
              <a:lnSpc>
                <a:spcPct val="80000"/>
              </a:lnSpc>
            </a:pPr>
            <a:r>
              <a:rPr lang="en-US" dirty="0" smtClean="0"/>
              <a:t>Each </a:t>
            </a:r>
            <a:r>
              <a:rPr lang="en-US" dirty="0"/>
              <a:t>element </a:t>
            </a:r>
            <a:r>
              <a:rPr lang="en-US" dirty="0" smtClean="0"/>
              <a:t>has s</a:t>
            </a:r>
            <a:r>
              <a:rPr lang="en-US" dirty="0" smtClean="0">
                <a:latin typeface="+mj-lt"/>
              </a:rPr>
              <a:t>ame chance of selection</a:t>
            </a:r>
          </a:p>
          <a:p>
            <a:pPr lvl="2" eaLnBrk="1" hangingPunct="1">
              <a:lnSpc>
                <a:spcPct val="80000"/>
              </a:lnSpc>
            </a:pPr>
            <a:r>
              <a:rPr lang="en-US" dirty="0" smtClean="0">
                <a:latin typeface="+mj-lt"/>
              </a:rPr>
              <a:t>No strata</a:t>
            </a:r>
          </a:p>
          <a:p>
            <a:pPr lvl="2" eaLnBrk="1" hangingPunct="1">
              <a:lnSpc>
                <a:spcPct val="80000"/>
              </a:lnSpc>
            </a:pPr>
            <a:r>
              <a:rPr lang="en-US" dirty="0" smtClean="0">
                <a:latin typeface="+mj-lt"/>
              </a:rPr>
              <a:t>No clusters</a:t>
            </a:r>
          </a:p>
          <a:p>
            <a:pPr lvl="2" eaLnBrk="1" hangingPunct="1">
              <a:lnSpc>
                <a:spcPct val="80000"/>
              </a:lnSpc>
            </a:pPr>
            <a:r>
              <a:rPr lang="en-US" dirty="0" smtClean="0">
                <a:latin typeface="+mj-lt"/>
              </a:rPr>
              <a:t>Fixed sample size</a:t>
            </a:r>
          </a:p>
          <a:p>
            <a:pPr lvl="2" eaLnBrk="1" hangingPunct="1">
              <a:lnSpc>
                <a:spcPct val="80000"/>
              </a:lnSpc>
            </a:pPr>
            <a:r>
              <a:rPr lang="en-US" dirty="0" smtClean="0">
                <a:latin typeface="+mj-lt"/>
              </a:rPr>
              <a:t>Linear estimators</a:t>
            </a:r>
          </a:p>
          <a:p>
            <a:pPr lvl="2" eaLnBrk="1" hangingPunct="1">
              <a:lnSpc>
                <a:spcPct val="80000"/>
              </a:lnSpc>
            </a:pPr>
            <a:r>
              <a:rPr lang="en-US" dirty="0"/>
              <a:t>No missing </a:t>
            </a:r>
            <a:r>
              <a:rPr lang="en-US" dirty="0" smtClean="0"/>
              <a:t>data – no nonresponse</a:t>
            </a:r>
            <a:endParaRPr lang="en-US" dirty="0" smtClean="0">
              <a:latin typeface="+mj-lt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dirty="0">
                <a:latin typeface="+mj-lt"/>
              </a:rPr>
              <a:t>C</a:t>
            </a:r>
            <a:r>
              <a:rPr lang="en-US" dirty="0" smtClean="0">
                <a:latin typeface="+mj-lt"/>
              </a:rPr>
              <a:t>omplex samples: at least one of these </a:t>
            </a:r>
          </a:p>
          <a:p>
            <a:pPr eaLnBrk="1" hangingPunct="1">
              <a:lnSpc>
                <a:spcPct val="80000"/>
              </a:lnSpc>
            </a:pPr>
            <a:r>
              <a:rPr lang="en-US" dirty="0" smtClean="0">
                <a:latin typeface="+mj-lt"/>
              </a:rPr>
              <a:t>In simple case, quality of data (standard errors) are determined by sample size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34517906-A42C-CE4F-B4D6-ABEF3EBB4006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18</a:t>
            </a:fld>
            <a:endParaRPr lang="en-US" sz="144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52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274320" y="274320"/>
            <a:ext cx="10607040" cy="118872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dirty="0" smtClean="0">
                <a:ea typeface="+mj-ea"/>
              </a:rPr>
              <a:t>Principles – 4</a:t>
            </a:r>
            <a:br>
              <a:rPr lang="en-US" dirty="0" smtClean="0">
                <a:ea typeface="+mj-ea"/>
              </a:rPr>
            </a:br>
            <a:r>
              <a:rPr lang="en-US" dirty="0" smtClean="0">
                <a:ea typeface="+mj-ea"/>
              </a:rPr>
              <a:t>Complex Sample Survey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35330" y="1920240"/>
            <a:ext cx="9784080" cy="539496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dirty="0" smtClean="0">
                <a:latin typeface="+mj-lt"/>
              </a:rPr>
              <a:t>In complex samples, several things change:</a:t>
            </a:r>
          </a:p>
          <a:p>
            <a:pPr lvl="1" eaLnBrk="1" hangingPunct="1">
              <a:lnSpc>
                <a:spcPct val="80000"/>
              </a:lnSpc>
            </a:pPr>
            <a:r>
              <a:rPr lang="en-US" dirty="0" smtClean="0">
                <a:latin typeface="+mj-lt"/>
              </a:rPr>
              <a:t>Estimation methods (formula) </a:t>
            </a:r>
          </a:p>
          <a:p>
            <a:pPr lvl="1" eaLnBrk="1" hangingPunct="1">
              <a:lnSpc>
                <a:spcPct val="80000"/>
              </a:lnSpc>
            </a:pPr>
            <a:r>
              <a:rPr lang="en-US" dirty="0" smtClean="0">
                <a:latin typeface="+mj-lt"/>
              </a:rPr>
              <a:t>Some features tend to decrease standard errors (increase quality for same cost)</a:t>
            </a:r>
          </a:p>
          <a:p>
            <a:pPr lvl="1" eaLnBrk="1" hangingPunct="1">
              <a:lnSpc>
                <a:spcPct val="80000"/>
              </a:lnSpc>
            </a:pPr>
            <a:r>
              <a:rPr lang="en-US" dirty="0" smtClean="0">
                <a:latin typeface="+mj-lt"/>
              </a:rPr>
              <a:t>Other features increase standard errors</a:t>
            </a:r>
          </a:p>
          <a:p>
            <a:pPr lvl="2" eaLnBrk="1" hangingPunct="1">
              <a:lnSpc>
                <a:spcPct val="80000"/>
              </a:lnSpc>
            </a:pPr>
            <a:r>
              <a:rPr lang="en-US" dirty="0" smtClean="0">
                <a:latin typeface="+mj-lt"/>
              </a:rPr>
              <a:t>But if cost is reduced, one can actually have cheaper surveys with much smaller standard errors (better quality)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34517906-A42C-CE4F-B4D6-ABEF3EBB4006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19</a:t>
            </a:fld>
            <a:endParaRPr lang="en-US" sz="144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61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FF">
                <a:alpha val="50000"/>
              </a:srgbClr>
            </a:gs>
            <a:gs pos="100000">
              <a:srgbClr val="FFFFFF"/>
            </a:gs>
            <a:gs pos="50000">
              <a:srgbClr val="0000F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" y="91440"/>
            <a:ext cx="10515600" cy="1371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  <a:r>
              <a:rPr lang="en-US" sz="4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Analysis of Complex Sample Data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548640" y="1371600"/>
            <a:ext cx="9875520" cy="5431156"/>
          </a:xfrm>
        </p:spPr>
        <p:txBody>
          <a:bodyPr/>
          <a:lstStyle/>
          <a:p>
            <a:pPr eaLnBrk="1" hangingPunct="1"/>
            <a:r>
              <a:rPr lang="en-US" sz="3600" u="sng" dirty="0">
                <a:solidFill>
                  <a:srgbClr val="FFFF00"/>
                </a:solidFill>
              </a:rPr>
              <a:t>Overview</a:t>
            </a:r>
            <a:r>
              <a:rPr lang="en-US" sz="3600" dirty="0">
                <a:solidFill>
                  <a:srgbClr val="FFFF00"/>
                </a:solidFill>
              </a:rPr>
              <a:t>: </a:t>
            </a:r>
            <a:r>
              <a:rPr lang="en-US" sz="3600" dirty="0" smtClean="0">
                <a:solidFill>
                  <a:srgbClr val="FFFF00"/>
                </a:solidFill>
              </a:rPr>
              <a:t>How we plan to manage the course</a:t>
            </a: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1269DC4-99BB-48DA-8B80-C670CEF112B1}" type="slidenum">
              <a:rPr lang="en-US" sz="1680"/>
              <a:pPr eaLnBrk="1" hangingPunct="1"/>
              <a:t>2</a:t>
            </a:fld>
            <a:endParaRPr lang="en-US" sz="1680" dirty="0"/>
          </a:p>
        </p:txBody>
      </p:sp>
      <p:pic>
        <p:nvPicPr>
          <p:cNvPr id="7" name="Picture 6" descr="overview-m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640" y="4572000"/>
            <a:ext cx="3566160" cy="356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128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34517906-A42C-CE4F-B4D6-ABEF3EBB4006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20</a:t>
            </a:fld>
            <a:endParaRPr lang="en-US" sz="1440" dirty="0">
              <a:solidFill>
                <a:srgbClr val="FFFFFF"/>
              </a:solidFill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8" y="1411288"/>
            <a:ext cx="11547357" cy="590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109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735330" y="274320"/>
            <a:ext cx="9784080" cy="1188720"/>
          </a:xfrm>
        </p:spPr>
        <p:txBody>
          <a:bodyPr/>
          <a:lstStyle/>
          <a:p>
            <a:pPr eaLnBrk="1" hangingPunct="1"/>
            <a:r>
              <a:rPr lang="en-US" dirty="0" smtClean="0"/>
              <a:t>Principles </a:t>
            </a:r>
            <a:r>
              <a:rPr lang="en-US" dirty="0"/>
              <a:t>– </a:t>
            </a:r>
            <a:r>
              <a:rPr lang="en-US" dirty="0" smtClean="0"/>
              <a:t>6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Why complex </a:t>
            </a:r>
            <a:r>
              <a:rPr lang="en-US" dirty="0"/>
              <a:t>sample survey data?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7B84AE5F-A450-BF41-887A-528D457143E3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21</a:t>
            </a:fld>
            <a:endParaRPr lang="en-US" sz="1440" dirty="0">
              <a:solidFill>
                <a:srgbClr val="FFFFFF"/>
              </a:solidFill>
            </a:endParaRPr>
          </a:p>
        </p:txBody>
      </p:sp>
      <p:sp>
        <p:nvSpPr>
          <p:cNvPr id="49156" name="Content Placeholder 3"/>
          <p:cNvSpPr>
            <a:spLocks noGrp="1"/>
          </p:cNvSpPr>
          <p:nvPr>
            <p:ph sz="quarter" idx="1"/>
          </p:nvPr>
        </p:nvSpPr>
        <p:spPr>
          <a:xfrm>
            <a:off x="735330" y="1920240"/>
            <a:ext cx="9784080" cy="5394960"/>
          </a:xfrm>
        </p:spPr>
        <p:txBody>
          <a:bodyPr/>
          <a:lstStyle/>
          <a:p>
            <a:pPr eaLnBrk="1" hangingPunct="1"/>
            <a:r>
              <a:rPr lang="en-US" dirty="0">
                <a:latin typeface="+mj-lt"/>
              </a:rPr>
              <a:t>Benefits </a:t>
            </a:r>
            <a:endParaRPr lang="en-US" dirty="0" smtClean="0">
              <a:latin typeface="+mj-lt"/>
            </a:endParaRPr>
          </a:p>
          <a:p>
            <a:pPr lvl="1" eaLnBrk="1" hangingPunct="1"/>
            <a:r>
              <a:rPr lang="en-US" dirty="0" smtClean="0">
                <a:latin typeface="+mj-lt"/>
              </a:rPr>
              <a:t>Strata: reduce standard errors</a:t>
            </a:r>
          </a:p>
          <a:p>
            <a:pPr lvl="1" eaLnBrk="1" hangingPunct="1"/>
            <a:r>
              <a:rPr lang="en-US" dirty="0" smtClean="0">
                <a:latin typeface="+mj-lt"/>
              </a:rPr>
              <a:t>Strata: control of sample design features</a:t>
            </a:r>
          </a:p>
          <a:p>
            <a:pPr lvl="2" eaLnBrk="1" hangingPunct="1"/>
            <a:r>
              <a:rPr lang="en-US" dirty="0" smtClean="0">
                <a:latin typeface="+mj-lt"/>
              </a:rPr>
              <a:t>Strata of </a:t>
            </a:r>
            <a:r>
              <a:rPr lang="en-US" dirty="0">
                <a:latin typeface="+mj-lt"/>
              </a:rPr>
              <a:t>particular interest </a:t>
            </a:r>
            <a:r>
              <a:rPr lang="en-US" dirty="0" smtClean="0">
                <a:latin typeface="+mj-lt"/>
              </a:rPr>
              <a:t>in sample</a:t>
            </a:r>
          </a:p>
          <a:p>
            <a:pPr lvl="2" eaLnBrk="1" hangingPunct="1"/>
            <a:r>
              <a:rPr lang="en-US" dirty="0" smtClean="0">
                <a:latin typeface="+mj-lt"/>
              </a:rPr>
              <a:t>Oversample relatively small groups: sample size</a:t>
            </a:r>
          </a:p>
          <a:p>
            <a:pPr lvl="1" eaLnBrk="1" hangingPunct="1"/>
            <a:r>
              <a:rPr lang="en-US" sz="3280" dirty="0" smtClean="0"/>
              <a:t>Clusters: reduce cost</a:t>
            </a:r>
            <a:endParaRPr lang="en-US" dirty="0">
              <a:latin typeface="+mj-lt"/>
            </a:endParaRPr>
          </a:p>
          <a:p>
            <a:pPr eaLnBrk="1" hangingPunct="1"/>
            <a:r>
              <a:rPr lang="en-US" dirty="0" smtClean="0">
                <a:latin typeface="+mj-lt"/>
              </a:rPr>
              <a:t>Unavoidable features</a:t>
            </a:r>
          </a:p>
          <a:p>
            <a:pPr lvl="1" eaLnBrk="1" hangingPunct="1"/>
            <a:r>
              <a:rPr lang="en-US" dirty="0" smtClean="0">
                <a:latin typeface="+mj-lt"/>
              </a:rPr>
              <a:t>Nonresponse</a:t>
            </a:r>
          </a:p>
          <a:p>
            <a:pPr lvl="1" eaLnBrk="1" hangingPunct="1"/>
            <a:r>
              <a:rPr lang="en-US" dirty="0" smtClean="0">
                <a:latin typeface="+mj-lt"/>
              </a:rPr>
              <a:t>Nonlinear estimation</a:t>
            </a:r>
            <a:endParaRPr lang="en-US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735330" y="274320"/>
            <a:ext cx="9784080" cy="118872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dirty="0" smtClean="0"/>
              <a:t>Principles </a:t>
            </a:r>
            <a:r>
              <a:rPr lang="en-US" dirty="0"/>
              <a:t>– </a:t>
            </a:r>
            <a:r>
              <a:rPr lang="en-US" dirty="0" smtClean="0"/>
              <a:t>7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>
                <a:ea typeface="+mj-ea"/>
              </a:rPr>
              <a:t>Variance Estimation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3FAD7741-762C-D04C-9033-75165EDDB474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22</a:t>
            </a:fld>
            <a:endParaRPr lang="en-US" sz="1440" dirty="0">
              <a:solidFill>
                <a:srgbClr val="FFFFFF"/>
              </a:solidFill>
            </a:endParaRPr>
          </a:p>
        </p:txBody>
      </p:sp>
      <p:sp>
        <p:nvSpPr>
          <p:cNvPr id="50180" name="Content Placeholder 3"/>
          <p:cNvSpPr>
            <a:spLocks noGrp="1"/>
          </p:cNvSpPr>
          <p:nvPr>
            <p:ph sz="quarter" idx="1"/>
          </p:nvPr>
        </p:nvSpPr>
        <p:spPr>
          <a:xfrm>
            <a:off x="735330" y="1920240"/>
            <a:ext cx="9784080" cy="539496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+mj-lt"/>
              </a:rPr>
              <a:t>Complex </a:t>
            </a:r>
            <a:r>
              <a:rPr lang="en-US" dirty="0">
                <a:latin typeface="+mj-lt"/>
              </a:rPr>
              <a:t>sample survey design requires </a:t>
            </a:r>
            <a:r>
              <a:rPr lang="en-US" dirty="0" smtClean="0">
                <a:latin typeface="+mj-lt"/>
              </a:rPr>
              <a:t>special </a:t>
            </a:r>
            <a:r>
              <a:rPr lang="en-US" dirty="0">
                <a:latin typeface="+mj-lt"/>
              </a:rPr>
              <a:t>approach to </a:t>
            </a:r>
            <a:r>
              <a:rPr lang="en-US" dirty="0" smtClean="0">
                <a:latin typeface="+mj-lt"/>
              </a:rPr>
              <a:t>variance </a:t>
            </a:r>
            <a:r>
              <a:rPr lang="en-US" dirty="0">
                <a:latin typeface="+mj-lt"/>
              </a:rPr>
              <a:t>estimation</a:t>
            </a:r>
          </a:p>
          <a:p>
            <a:pPr eaLnBrk="1" hangingPunct="1"/>
            <a:r>
              <a:rPr lang="en-US" dirty="0">
                <a:latin typeface="+mj-lt"/>
              </a:rPr>
              <a:t>The variances </a:t>
            </a:r>
            <a:r>
              <a:rPr lang="en-US" dirty="0" smtClean="0">
                <a:latin typeface="+mj-lt"/>
              </a:rPr>
              <a:t>computed using an SRS approach under</a:t>
            </a:r>
            <a:r>
              <a:rPr lang="en-US" dirty="0">
                <a:latin typeface="+mj-lt"/>
              </a:rPr>
              <a:t>-</a:t>
            </a:r>
            <a:r>
              <a:rPr lang="en-US" dirty="0" smtClean="0">
                <a:latin typeface="+mj-lt"/>
              </a:rPr>
              <a:t>estimate variance</a:t>
            </a:r>
            <a:endParaRPr lang="en-US" dirty="0">
              <a:latin typeface="+mj-lt"/>
            </a:endParaRPr>
          </a:p>
          <a:p>
            <a:pPr eaLnBrk="1" hangingPunct="1"/>
            <a:r>
              <a:rPr lang="en-US" dirty="0">
                <a:latin typeface="+mj-lt"/>
              </a:rPr>
              <a:t>By not incorporating </a:t>
            </a:r>
            <a:r>
              <a:rPr lang="en-US" dirty="0" smtClean="0">
                <a:latin typeface="+mj-lt"/>
              </a:rPr>
              <a:t>complex </a:t>
            </a:r>
            <a:r>
              <a:rPr lang="en-US" dirty="0">
                <a:latin typeface="+mj-lt"/>
              </a:rPr>
              <a:t>sample </a:t>
            </a:r>
            <a:r>
              <a:rPr lang="en-US" dirty="0" smtClean="0">
                <a:latin typeface="+mj-lt"/>
              </a:rPr>
              <a:t>design factors, analyst </a:t>
            </a:r>
            <a:r>
              <a:rPr lang="en-US" dirty="0">
                <a:latin typeface="+mj-lt"/>
              </a:rPr>
              <a:t>risks </a:t>
            </a:r>
            <a:r>
              <a:rPr lang="en-US" dirty="0" smtClean="0">
                <a:latin typeface="+mj-lt"/>
              </a:rPr>
              <a:t>over-stating the statistical significance </a:t>
            </a:r>
            <a:r>
              <a:rPr lang="en-US" dirty="0">
                <a:latin typeface="+mj-lt"/>
              </a:rPr>
              <a:t>of the results </a:t>
            </a:r>
          </a:p>
          <a:p>
            <a:pPr eaLnBrk="1" hangingPunct="1"/>
            <a:r>
              <a:rPr lang="en-US" dirty="0">
                <a:latin typeface="+mj-lt"/>
              </a:rPr>
              <a:t>We will </a:t>
            </a:r>
            <a:r>
              <a:rPr lang="en-US" dirty="0" smtClean="0">
                <a:latin typeface="+mj-lt"/>
              </a:rPr>
              <a:t>learn </a:t>
            </a:r>
            <a:r>
              <a:rPr lang="en-US" dirty="0">
                <a:latin typeface="+mj-lt"/>
              </a:rPr>
              <a:t>how to correct </a:t>
            </a:r>
            <a:r>
              <a:rPr lang="en-US" dirty="0" smtClean="0">
                <a:latin typeface="+mj-lt"/>
              </a:rPr>
              <a:t>variance over-estimation</a:t>
            </a:r>
            <a:endParaRPr lang="en-US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>
          <a:xfrm>
            <a:off x="735330" y="274320"/>
            <a:ext cx="9784080" cy="1188720"/>
          </a:xfrm>
        </p:spPr>
        <p:txBody>
          <a:bodyPr/>
          <a:lstStyle/>
          <a:p>
            <a:pPr eaLnBrk="1" hangingPunct="1"/>
            <a:r>
              <a:rPr lang="en-US" dirty="0" smtClean="0"/>
              <a:t>Principles </a:t>
            </a:r>
            <a:r>
              <a:rPr lang="en-US" dirty="0"/>
              <a:t>– </a:t>
            </a:r>
            <a:r>
              <a:rPr lang="en-US" dirty="0" smtClean="0"/>
              <a:t>8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Key Information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25EEF24C-D1A1-9F47-B1BC-C3A7E6560D09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23</a:t>
            </a:fld>
            <a:endParaRPr lang="en-US" sz="1440" dirty="0">
              <a:solidFill>
                <a:srgbClr val="FFFFF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735330" y="1920240"/>
            <a:ext cx="9784080" cy="539496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>
                <a:latin typeface="Tw Cen MT" charset="0"/>
              </a:rPr>
              <a:t>Focus on </a:t>
            </a:r>
            <a:r>
              <a:rPr lang="ja-JP" altLang="en-US" dirty="0">
                <a:latin typeface="Tw Cen MT" charset="0"/>
              </a:rPr>
              <a:t>“</a:t>
            </a:r>
            <a:r>
              <a:rPr lang="en-US" dirty="0">
                <a:latin typeface="Tw Cen MT" charset="0"/>
              </a:rPr>
              <a:t>design-based</a:t>
            </a:r>
            <a:r>
              <a:rPr lang="ja-JP" altLang="en-US" dirty="0">
                <a:latin typeface="Tw Cen MT" charset="0"/>
              </a:rPr>
              <a:t>”</a:t>
            </a:r>
            <a:r>
              <a:rPr lang="en-US" dirty="0">
                <a:latin typeface="Tw Cen MT" charset="0"/>
              </a:rPr>
              <a:t> approach 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>
                <a:latin typeface="Tw Cen MT" charset="0"/>
              </a:rPr>
              <a:t>Weights </a:t>
            </a:r>
          </a:p>
          <a:p>
            <a:pPr lvl="1" eaLnBrk="1" hangingPunct="1">
              <a:lnSpc>
                <a:spcPct val="90000"/>
              </a:lnSpc>
            </a:pPr>
            <a:r>
              <a:rPr lang="ja-JP" altLang="en-US" dirty="0" smtClean="0">
                <a:latin typeface="Tw Cen MT" charset="0"/>
              </a:rPr>
              <a:t>“</a:t>
            </a:r>
            <a:r>
              <a:rPr lang="en-US" dirty="0">
                <a:latin typeface="Tw Cen MT" charset="0"/>
              </a:rPr>
              <a:t>Design Variables</a:t>
            </a:r>
            <a:r>
              <a:rPr lang="ja-JP" altLang="en-US" dirty="0" smtClean="0">
                <a:latin typeface="Tw Cen MT" charset="0"/>
              </a:rPr>
              <a:t>”</a:t>
            </a:r>
            <a:endParaRPr lang="en-US" dirty="0" smtClean="0">
              <a:latin typeface="Tw Cen MT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dirty="0" smtClean="0">
                <a:latin typeface="+mj-lt"/>
              </a:rPr>
              <a:t>Cluster</a:t>
            </a:r>
            <a:r>
              <a:rPr lang="en-US" dirty="0">
                <a:latin typeface="+mj-lt"/>
              </a:rPr>
              <a:t>/SECU (Sampling Error Computing Unit)/PSU (Primary Sampling </a:t>
            </a:r>
            <a:r>
              <a:rPr lang="en-US" dirty="0" smtClean="0">
                <a:latin typeface="+mj-lt"/>
              </a:rPr>
              <a:t>Unit)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smtClean="0">
                <a:latin typeface="+mj-lt"/>
              </a:rPr>
              <a:t>Strata</a:t>
            </a:r>
            <a:endParaRPr lang="en-US" dirty="0">
              <a:latin typeface="+mj-lt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latin typeface="+mj-lt"/>
              </a:rPr>
              <a:t>These variables </a:t>
            </a:r>
            <a:r>
              <a:rPr lang="en-US" dirty="0" smtClean="0">
                <a:latin typeface="+mj-lt"/>
              </a:rPr>
              <a:t>provided </a:t>
            </a:r>
            <a:r>
              <a:rPr lang="en-US" dirty="0">
                <a:latin typeface="+mj-lt"/>
              </a:rPr>
              <a:t>by the project data </a:t>
            </a:r>
            <a:r>
              <a:rPr lang="en-US" dirty="0" smtClean="0">
                <a:latin typeface="+mj-lt"/>
              </a:rPr>
              <a:t>producers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>
                <a:latin typeface="+mj-lt"/>
              </a:rPr>
              <a:t>Consider also nonlinear estimators, variance estimation, &amp; imputation for missing data</a:t>
            </a:r>
            <a:endParaRPr lang="en-US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DC66420-BAD8-4BF0-9BF5-5FE11FB1AEAE}" type="slidenum">
              <a:rPr lang="en-US" sz="1700"/>
              <a:pPr eaLnBrk="1" hangingPunct="1"/>
              <a:t>24</a:t>
            </a:fld>
            <a:endParaRPr lang="en-US" sz="1700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365760"/>
            <a:ext cx="9326880" cy="13716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Principles – 9</a:t>
            </a:r>
            <a:br>
              <a:rPr lang="en-US" dirty="0" smtClean="0"/>
            </a:br>
            <a:r>
              <a:rPr lang="en-US" dirty="0" smtClean="0"/>
              <a:t>Example simple selection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2960" y="2148840"/>
            <a:ext cx="9326880" cy="493776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The following table (3 pages) lists the salaries of </a:t>
            </a:r>
            <a:r>
              <a:rPr lang="en-US" i="1" dirty="0"/>
              <a:t>N</a:t>
            </a:r>
            <a:r>
              <a:rPr lang="en-US" dirty="0" smtClean="0"/>
              <a:t> = 370 faculty at a university in 2016.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For each faculty member there is a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sequence number &amp; an ID 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division, rank, &amp; sex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2015-2016 salary </a:t>
            </a:r>
            <a:r>
              <a:rPr lang="en-US" dirty="0" smtClean="0"/>
              <a:t>is shown for purposes of estimation – in practice, it’s unknown, what we want to measure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ED74AE3-3050-4DFF-BDBA-D3CA30A9B55A}" type="slidenum">
              <a:rPr lang="en-US" sz="1700"/>
              <a:pPr eaLnBrk="1" hangingPunct="1"/>
              <a:t>25</a:t>
            </a:fld>
            <a:endParaRPr lang="en-US" sz="1700"/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7645152"/>
              </p:ext>
            </p:extLst>
          </p:nvPr>
        </p:nvGraphicFramePr>
        <p:xfrm>
          <a:off x="1676400" y="380999"/>
          <a:ext cx="7162800" cy="71970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4726" name="Worksheet" r:id="rId4" imgW="9210751" imgH="8877300" progId="Excel.Sheet.8">
                  <p:embed/>
                </p:oleObj>
              </mc:Choice>
              <mc:Fallback>
                <p:oleObj name="Worksheet" r:id="rId4" imgW="9210751" imgH="887730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380999"/>
                        <a:ext cx="7162800" cy="71970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32FF683-3A54-4639-A429-F24AAB6101DA}" type="slidenum">
              <a:rPr lang="en-US" sz="1700"/>
              <a:pPr eaLnBrk="1" hangingPunct="1"/>
              <a:t>26</a:t>
            </a:fld>
            <a:endParaRPr lang="en-US" sz="1700"/>
          </a:p>
        </p:txBody>
      </p:sp>
      <p:graphicFrame>
        <p:nvGraphicFramePr>
          <p:cNvPr id="2048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77752"/>
              </p:ext>
            </p:extLst>
          </p:nvPr>
        </p:nvGraphicFramePr>
        <p:xfrm>
          <a:off x="1863090" y="546736"/>
          <a:ext cx="7357110" cy="68599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5750" name="Worksheet" r:id="rId4" imgW="9210751" imgH="8772449" progId="Excel.Sheet.8">
                  <p:embed/>
                </p:oleObj>
              </mc:Choice>
              <mc:Fallback>
                <p:oleObj name="Worksheet" r:id="rId4" imgW="9210751" imgH="8772449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3090" y="546736"/>
                        <a:ext cx="7357110" cy="68599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0BF962F-7020-49CC-A9A5-343D3E919FDE}" type="slidenum">
              <a:rPr lang="en-US" sz="1700"/>
              <a:pPr eaLnBrk="1" hangingPunct="1"/>
              <a:t>27</a:t>
            </a:fld>
            <a:endParaRPr lang="en-US" sz="1700"/>
          </a:p>
        </p:txBody>
      </p:sp>
      <p:graphicFrame>
        <p:nvGraphicFramePr>
          <p:cNvPr id="21507" name="Object 3"/>
          <p:cNvGraphicFramePr>
            <a:graphicFrameLocks noChangeAspect="1"/>
          </p:cNvGraphicFramePr>
          <p:nvPr/>
        </p:nvGraphicFramePr>
        <p:xfrm>
          <a:off x="1863090" y="546736"/>
          <a:ext cx="7416166" cy="69513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6774" name="Worksheet" r:id="rId4" imgW="9210751" imgH="8772449" progId="Excel.Sheet.8">
                  <p:embed/>
                </p:oleObj>
              </mc:Choice>
              <mc:Fallback>
                <p:oleObj name="Worksheet" r:id="rId4" imgW="9210751" imgH="8772449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3090" y="546736"/>
                        <a:ext cx="7416166" cy="69513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7F715E3-3B95-451E-B82C-05ED4B90918A}" type="slidenum">
              <a:rPr lang="en-US" sz="1700"/>
              <a:pPr eaLnBrk="1" hangingPunct="1"/>
              <a:t>28</a:t>
            </a:fld>
            <a:endParaRPr lang="en-US" sz="170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22960" y="1828800"/>
            <a:ext cx="9290686" cy="4937760"/>
          </a:xfrm>
          <a:noFill/>
        </p:spPr>
        <p:txBody>
          <a:bodyPr/>
          <a:lstStyle/>
          <a:p>
            <a:pPr eaLnBrk="1" hangingPunct="1"/>
            <a:r>
              <a:rPr lang="en-US" dirty="0" smtClean="0"/>
              <a:t>Select a simple random sample of </a:t>
            </a:r>
            <a:r>
              <a:rPr lang="en-US" i="1" dirty="0" smtClean="0"/>
              <a:t>n</a:t>
            </a:r>
            <a:r>
              <a:rPr lang="en-US" dirty="0" smtClean="0"/>
              <a:t> = 20 from the list.</a:t>
            </a:r>
          </a:p>
          <a:p>
            <a:pPr eaLnBrk="1" hangingPunct="1"/>
            <a:r>
              <a:rPr lang="en-US" dirty="0" smtClean="0"/>
              <a:t>Use the accompanying table of random numbers to select the sample objectively</a:t>
            </a:r>
          </a:p>
          <a:p>
            <a:pPr eaLnBrk="1" hangingPunct="1"/>
            <a:r>
              <a:rPr lang="en-US" dirty="0" smtClean="0"/>
              <a:t>Compute the </a:t>
            </a:r>
            <a:r>
              <a:rPr lang="en-US" dirty="0" smtClean="0">
                <a:solidFill>
                  <a:srgbClr val="FFFF00"/>
                </a:solidFill>
              </a:rPr>
              <a:t>sample mean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365760"/>
            <a:ext cx="9326880" cy="13716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Principles - 13</a:t>
            </a:r>
          </a:p>
        </p:txBody>
      </p:sp>
      <p:graphicFrame>
        <p:nvGraphicFramePr>
          <p:cNvPr id="16389" name="Object 37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37644812"/>
              </p:ext>
            </p:extLst>
          </p:nvPr>
        </p:nvGraphicFramePr>
        <p:xfrm>
          <a:off x="6878638" y="4257675"/>
          <a:ext cx="1781175" cy="1093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798" name="Equation" r:id="rId4" imgW="723900" imgH="444500" progId="Equation.DSMT4">
                  <p:embed/>
                </p:oleObj>
              </mc:Choice>
              <mc:Fallback>
                <p:oleObj name="Equation" r:id="rId4" imgW="723900" imgH="4445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8638" y="4257675"/>
                        <a:ext cx="1781175" cy="1093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B55EE7C-9791-4E4A-8444-41CCF4F0EDDD}" type="slidenum">
              <a:rPr lang="en-US" sz="1700"/>
              <a:pPr eaLnBrk="1" hangingPunct="1"/>
              <a:t>29</a:t>
            </a:fld>
            <a:endParaRPr lang="en-US" sz="17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0"/>
            <a:ext cx="5914750" cy="822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FF">
                <a:alpha val="50000"/>
              </a:srgbClr>
            </a:gs>
            <a:gs pos="100000">
              <a:srgbClr val="FFFFFF"/>
            </a:gs>
            <a:gs pos="50000">
              <a:srgbClr val="0000F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" y="91440"/>
            <a:ext cx="10515600" cy="1371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  <a:r>
              <a:rPr lang="en-US" sz="4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Analysis of Complex Sample Data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548640" y="1371600"/>
            <a:ext cx="9875520" cy="5431156"/>
          </a:xfrm>
        </p:spPr>
        <p:txBody>
          <a:bodyPr/>
          <a:lstStyle/>
          <a:p>
            <a:pPr eaLnBrk="1" hangingPunct="1"/>
            <a:r>
              <a:rPr lang="en-US" sz="3600" u="sng" dirty="0">
                <a:solidFill>
                  <a:srgbClr val="FFFF00"/>
                </a:solidFill>
              </a:rPr>
              <a:t>Overview</a:t>
            </a:r>
            <a:r>
              <a:rPr lang="en-US" sz="3600" dirty="0">
                <a:solidFill>
                  <a:srgbClr val="FFFF00"/>
                </a:solidFill>
              </a:rPr>
              <a:t>: </a:t>
            </a:r>
            <a:r>
              <a:rPr lang="en-US" sz="3600" dirty="0" smtClean="0">
                <a:solidFill>
                  <a:srgbClr val="FFFF00"/>
                </a:solidFill>
              </a:rPr>
              <a:t>How we plan to manage the course</a:t>
            </a:r>
          </a:p>
          <a:p>
            <a:pPr eaLnBrk="1" hangingPunct="1"/>
            <a:r>
              <a:rPr lang="en-US" sz="3600" dirty="0" smtClean="0">
                <a:solidFill>
                  <a:srgbClr val="FFFF00"/>
                </a:solidFill>
              </a:rPr>
              <a:t>Lecture &amp; discussion</a:t>
            </a:r>
          </a:p>
          <a:p>
            <a:pPr lvl="1" eaLnBrk="1" hangingPunct="1"/>
            <a:r>
              <a:rPr lang="en-US" sz="3200" u="sng" dirty="0" smtClean="0">
                <a:solidFill>
                  <a:schemeClr val="tx1">
                    <a:lumMod val="75000"/>
                  </a:schemeClr>
                </a:solidFill>
              </a:rPr>
              <a:t>Principles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: Things 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that make complex sample data complex</a:t>
            </a:r>
          </a:p>
          <a:p>
            <a:pPr lvl="1" eaLnBrk="1" hangingPunct="1"/>
            <a:r>
              <a:rPr lang="en-US" sz="3200" u="sng" dirty="0">
                <a:solidFill>
                  <a:schemeClr val="tx1">
                    <a:lumMod val="75000"/>
                  </a:schemeClr>
                </a:solidFill>
              </a:rPr>
              <a:t>Preparation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: Four 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investigations 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that need to be 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done 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before analyzing complex sample 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survey data</a:t>
            </a:r>
            <a:endParaRPr lang="en-US" sz="3200" dirty="0">
              <a:solidFill>
                <a:schemeClr val="tx1">
                  <a:lumMod val="75000"/>
                </a:schemeClr>
              </a:solidFill>
            </a:endParaRPr>
          </a:p>
          <a:p>
            <a:pPr lvl="1" eaLnBrk="1" hangingPunct="1"/>
            <a:r>
              <a:rPr lang="en-US" sz="3200" u="sng" dirty="0">
                <a:solidFill>
                  <a:schemeClr val="tx1">
                    <a:lumMod val="75000"/>
                  </a:schemeClr>
                </a:solidFill>
              </a:rPr>
              <a:t>Analysis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: Four 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problems in the analysis of 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complex sample 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survey data</a:t>
            </a:r>
            <a:endParaRPr lang="en-US" sz="3200" dirty="0">
              <a:solidFill>
                <a:schemeClr val="tx1">
                  <a:lumMod val="75000"/>
                </a:schemeClr>
              </a:solidFill>
            </a:endParaRPr>
          </a:p>
          <a:p>
            <a:pPr lvl="1" eaLnBrk="1" hangingPunct="1"/>
            <a:r>
              <a:rPr lang="en-US" sz="3200" u="sng" dirty="0" smtClean="0">
                <a:solidFill>
                  <a:schemeClr val="tx1">
                    <a:lumMod val="75000"/>
                  </a:schemeClr>
                </a:solidFill>
              </a:rPr>
              <a:t>Design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: How design &amp; implementation of complex designs affect analysis</a:t>
            </a:r>
          </a:p>
          <a:p>
            <a:pPr eaLnBrk="1" hangingPunct="1"/>
            <a:r>
              <a:rPr lang="en-US" sz="3600" dirty="0" smtClean="0">
                <a:solidFill>
                  <a:schemeClr val="tx1">
                    <a:lumMod val="75000"/>
                  </a:schemeClr>
                </a:solidFill>
              </a:rPr>
              <a:t>Computing laboratory</a:t>
            </a:r>
            <a:endParaRPr lang="en-US" sz="36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1269DC4-99BB-48DA-8B80-C670CEF112B1}" type="slidenum">
              <a:rPr lang="en-US" sz="1680"/>
              <a:pPr eaLnBrk="1" hangingPunct="1"/>
              <a:t>3</a:t>
            </a:fld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3307862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48640"/>
            <a:ext cx="9326880" cy="1371600"/>
          </a:xfrm>
        </p:spPr>
        <p:txBody>
          <a:bodyPr/>
          <a:lstStyle/>
          <a:p>
            <a:r>
              <a:rPr lang="en-US" dirty="0" smtClean="0"/>
              <a:t>Principles – 15</a:t>
            </a:r>
            <a:br>
              <a:rPr lang="en-US" dirty="0" smtClean="0"/>
            </a:br>
            <a:r>
              <a:rPr lang="en-US" dirty="0" smtClean="0"/>
              <a:t>One possible sample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341" y="2133600"/>
            <a:ext cx="3620059" cy="57150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B34932-8CCF-42D8-AF52-9E93A5AC2B7E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02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Principles – 16</a:t>
            </a:r>
            <a:br>
              <a:rPr lang="en-US" b="1" dirty="0" smtClean="0"/>
            </a:br>
            <a:r>
              <a:rPr lang="en-US" b="1" dirty="0" smtClean="0"/>
              <a:t>Population data</a:t>
            </a:r>
            <a:endParaRPr lang="en-US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2960" y="2377440"/>
            <a:ext cx="9326880" cy="5852160"/>
          </a:xfrm>
        </p:spPr>
        <p:txBody>
          <a:bodyPr/>
          <a:lstStyle/>
          <a:p>
            <a:pPr marL="731520" indent="-731520" algn="just" eaLnBrk="1" hangingPunct="1">
              <a:buNone/>
            </a:pPr>
            <a:r>
              <a:rPr lang="en-US" sz="2900" i="1" dirty="0"/>
              <a:t>The population of N = 370 faculty salaries has the following properties:</a:t>
            </a:r>
          </a:p>
          <a:p>
            <a:pPr marL="731520" indent="-731520" eaLnBrk="1" hangingPunct="1">
              <a:buNone/>
            </a:pPr>
            <a:endParaRPr lang="en-US" sz="2900" dirty="0"/>
          </a:p>
          <a:p>
            <a:pPr marL="731520" indent="-731520" eaLnBrk="1" hangingPunct="1">
              <a:buNone/>
            </a:pPr>
            <a:endParaRPr lang="en-US" sz="2900" dirty="0"/>
          </a:p>
          <a:p>
            <a:pPr marL="731520" indent="-731520" eaLnBrk="1" hangingPunct="1">
              <a:buNone/>
            </a:pPr>
            <a:endParaRPr lang="en-US" sz="2900" dirty="0"/>
          </a:p>
          <a:p>
            <a:pPr marL="731520" indent="-731520" eaLnBrk="1" hangingPunct="1">
              <a:buNone/>
            </a:pPr>
            <a:endParaRPr lang="en-US" sz="2900" dirty="0"/>
          </a:p>
          <a:p>
            <a:pPr marL="731520" indent="-731520" eaLnBrk="1" hangingPunct="1">
              <a:buNone/>
            </a:pPr>
            <a:endParaRPr lang="en-US" sz="2900" dirty="0"/>
          </a:p>
          <a:p>
            <a:pPr marL="731520" indent="-731520" eaLnBrk="1" hangingPunct="1">
              <a:buNone/>
            </a:pPr>
            <a:endParaRPr lang="en-US" sz="2900" dirty="0"/>
          </a:p>
          <a:p>
            <a:pPr marL="731520" indent="-731520" eaLnBrk="1" hangingPunct="1">
              <a:buNone/>
            </a:pPr>
            <a:r>
              <a:rPr lang="en-US" sz="2200" dirty="0"/>
              <a:t/>
            </a:r>
            <a:br>
              <a:rPr lang="en-US" sz="2200" dirty="0"/>
            </a:br>
            <a:endParaRPr lang="en-US" sz="2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DB2A93-81E9-4331-BB4D-0E7D395E1DA8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524705"/>
              </p:ext>
            </p:extLst>
          </p:nvPr>
        </p:nvGraphicFramePr>
        <p:xfrm>
          <a:off x="4038600" y="4146550"/>
          <a:ext cx="2709863" cy="174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1109" name="Equation" r:id="rId4" imgW="1066800" imgH="685800" progId="Equation.DSMT4">
                  <p:embed/>
                </p:oleObj>
              </mc:Choice>
              <mc:Fallback>
                <p:oleObj name="Equation" r:id="rId4" imgW="1066800" imgH="685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4146550"/>
                        <a:ext cx="2709863" cy="174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Principles – 17</a:t>
            </a:r>
            <a:br>
              <a:rPr lang="en-US" b="1" dirty="0" smtClean="0"/>
            </a:br>
            <a:r>
              <a:rPr lang="en-US" b="1" dirty="0" smtClean="0"/>
              <a:t>Standard errors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US" dirty="0" smtClean="0">
              <a:solidFill>
                <a:schemeClr val="accent2"/>
              </a:solidFill>
            </a:endParaRPr>
          </a:p>
          <a:p>
            <a:pPr lvl="1" eaLnBrk="1" hangingPunct="1"/>
            <a:endParaRPr lang="en-US" dirty="0" smtClean="0">
              <a:solidFill>
                <a:schemeClr val="accent2"/>
              </a:solidFill>
            </a:endParaRPr>
          </a:p>
        </p:txBody>
      </p:sp>
      <p:sp>
        <p:nvSpPr>
          <p:cNvPr id="3076" name="Rectangle 7"/>
          <p:cNvSpPr>
            <a:spLocks noChangeArrowheads="1"/>
          </p:cNvSpPr>
          <p:nvPr/>
        </p:nvSpPr>
        <p:spPr bwMode="auto">
          <a:xfrm>
            <a:off x="822960" y="2377440"/>
            <a:ext cx="9326880" cy="585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728" tIns="54864" rIns="109728" bIns="54864"/>
          <a:lstStyle/>
          <a:p>
            <a:pPr marL="731520" indent="-731520">
              <a:spcBef>
                <a:spcPct val="20000"/>
              </a:spcBef>
            </a:pPr>
            <a:r>
              <a:rPr lang="en-US" sz="3600" i="1" dirty="0"/>
              <a:t>For a SRS of n = 20</a:t>
            </a:r>
            <a:r>
              <a:rPr lang="en-US" sz="2900" i="1" dirty="0"/>
              <a:t>,</a:t>
            </a:r>
          </a:p>
          <a:p>
            <a:pPr marL="731520" indent="-731520">
              <a:spcBef>
                <a:spcPct val="20000"/>
              </a:spcBef>
            </a:pPr>
            <a:endParaRPr lang="en-US" sz="2900" dirty="0"/>
          </a:p>
          <a:p>
            <a:pPr marL="731520" indent="-731520">
              <a:spcBef>
                <a:spcPct val="20000"/>
              </a:spcBef>
            </a:pPr>
            <a:endParaRPr lang="en-US" sz="2900" dirty="0"/>
          </a:p>
          <a:p>
            <a:pPr marL="1188720" lvl="1" indent="-640080">
              <a:spcBef>
                <a:spcPct val="20000"/>
              </a:spcBef>
            </a:pPr>
            <a:endParaRPr lang="en-US" sz="2900" dirty="0"/>
          </a:p>
          <a:p>
            <a:pPr marL="731520" indent="-731520">
              <a:spcBef>
                <a:spcPct val="20000"/>
              </a:spcBef>
              <a:buFontTx/>
              <a:buAutoNum type="alphaLcParenR"/>
            </a:pPr>
            <a:endParaRPr lang="en-US" sz="2900" dirty="0"/>
          </a:p>
          <a:p>
            <a:pPr marL="731520" indent="-731520">
              <a:lnSpc>
                <a:spcPct val="80000"/>
              </a:lnSpc>
              <a:spcBef>
                <a:spcPct val="20000"/>
              </a:spcBef>
              <a:buFontTx/>
              <a:buAutoNum type="arabicPeriod"/>
            </a:pPr>
            <a:endParaRPr lang="en-US" sz="2900" dirty="0"/>
          </a:p>
          <a:p>
            <a:pPr marL="731520" indent="-731520">
              <a:lnSpc>
                <a:spcPct val="80000"/>
              </a:lnSpc>
              <a:spcBef>
                <a:spcPct val="20000"/>
              </a:spcBef>
            </a:pPr>
            <a:r>
              <a:rPr lang="en-US" sz="2900" dirty="0"/>
              <a:t/>
            </a:r>
            <a:br>
              <a:rPr lang="en-US" sz="2900" dirty="0"/>
            </a:br>
            <a:endParaRPr lang="en-US" sz="2900" dirty="0"/>
          </a:p>
        </p:txBody>
      </p:sp>
      <p:graphicFrame>
        <p:nvGraphicFramePr>
          <p:cNvPr id="307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1931760"/>
              </p:ext>
            </p:extLst>
          </p:nvPr>
        </p:nvGraphicFramePr>
        <p:xfrm>
          <a:off x="3297238" y="3182937"/>
          <a:ext cx="4194175" cy="4132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823" name="Equation" r:id="rId4" imgW="1651000" imgH="1625600" progId="Equation.DSMT4">
                  <p:embed/>
                </p:oleObj>
              </mc:Choice>
              <mc:Fallback>
                <p:oleObj name="Equation" r:id="rId4" imgW="1651000" imgH="1625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7238" y="3182937"/>
                        <a:ext cx="4194175" cy="4132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DB2A93-81E9-4331-BB4D-0E7D395E1DA8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Principles – 18</a:t>
            </a:r>
            <a:br>
              <a:rPr lang="en-US" b="1" dirty="0" smtClean="0"/>
            </a:br>
            <a:r>
              <a:rPr lang="en-US" b="1" dirty="0" smtClean="0"/>
              <a:t>95% Confidence interval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US" dirty="0" smtClean="0">
              <a:solidFill>
                <a:schemeClr val="accent2"/>
              </a:solidFill>
            </a:endParaRPr>
          </a:p>
          <a:p>
            <a:pPr lvl="1" eaLnBrk="1" hangingPunct="1"/>
            <a:endParaRPr lang="en-US" dirty="0" smtClean="0">
              <a:solidFill>
                <a:schemeClr val="accent2"/>
              </a:solidFill>
            </a:endParaRPr>
          </a:p>
        </p:txBody>
      </p:sp>
      <p:sp>
        <p:nvSpPr>
          <p:cNvPr id="3076" name="Rectangle 7"/>
          <p:cNvSpPr>
            <a:spLocks noChangeArrowheads="1"/>
          </p:cNvSpPr>
          <p:nvPr/>
        </p:nvSpPr>
        <p:spPr bwMode="auto">
          <a:xfrm>
            <a:off x="822960" y="2377440"/>
            <a:ext cx="9326880" cy="585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728" tIns="54864" rIns="109728" bIns="54864"/>
          <a:lstStyle/>
          <a:p>
            <a:pPr marL="731520" indent="-731520">
              <a:spcBef>
                <a:spcPct val="20000"/>
              </a:spcBef>
            </a:pPr>
            <a:r>
              <a:rPr lang="en-US" sz="3600" i="1" dirty="0"/>
              <a:t>For a SRS of n = 20</a:t>
            </a:r>
            <a:r>
              <a:rPr lang="en-US" sz="2900" i="1" dirty="0"/>
              <a:t>,</a:t>
            </a:r>
          </a:p>
          <a:p>
            <a:pPr marL="731520" indent="-731520">
              <a:spcBef>
                <a:spcPct val="20000"/>
              </a:spcBef>
            </a:pPr>
            <a:endParaRPr lang="en-US" sz="2900" dirty="0"/>
          </a:p>
          <a:p>
            <a:pPr marL="731520" indent="-731520">
              <a:spcBef>
                <a:spcPct val="20000"/>
              </a:spcBef>
            </a:pPr>
            <a:endParaRPr lang="en-US" sz="2900" dirty="0"/>
          </a:p>
          <a:p>
            <a:pPr marL="1188720" lvl="1" indent="-640080">
              <a:spcBef>
                <a:spcPct val="20000"/>
              </a:spcBef>
            </a:pPr>
            <a:endParaRPr lang="en-US" sz="2900" dirty="0"/>
          </a:p>
          <a:p>
            <a:pPr marL="731520" indent="-731520">
              <a:spcBef>
                <a:spcPct val="20000"/>
              </a:spcBef>
              <a:buFontTx/>
              <a:buAutoNum type="alphaLcParenR"/>
            </a:pPr>
            <a:endParaRPr lang="en-US" sz="2900" dirty="0"/>
          </a:p>
          <a:p>
            <a:pPr marL="731520" indent="-731520">
              <a:lnSpc>
                <a:spcPct val="80000"/>
              </a:lnSpc>
              <a:spcBef>
                <a:spcPct val="20000"/>
              </a:spcBef>
              <a:buFontTx/>
              <a:buAutoNum type="arabicPeriod"/>
            </a:pPr>
            <a:endParaRPr lang="en-US" sz="2900" dirty="0"/>
          </a:p>
          <a:p>
            <a:pPr marL="731520" indent="-731520">
              <a:lnSpc>
                <a:spcPct val="80000"/>
              </a:lnSpc>
              <a:spcBef>
                <a:spcPct val="20000"/>
              </a:spcBef>
            </a:pPr>
            <a:r>
              <a:rPr lang="en-US" sz="2900" dirty="0"/>
              <a:t/>
            </a:r>
            <a:br>
              <a:rPr lang="en-US" sz="2900" dirty="0"/>
            </a:br>
            <a:endParaRPr lang="en-US" sz="2900" dirty="0"/>
          </a:p>
        </p:txBody>
      </p:sp>
      <p:graphicFrame>
        <p:nvGraphicFramePr>
          <p:cNvPr id="307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5930435"/>
              </p:ext>
            </p:extLst>
          </p:nvPr>
        </p:nvGraphicFramePr>
        <p:xfrm>
          <a:off x="3781425" y="3860800"/>
          <a:ext cx="3225800" cy="277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2133" name="Equation" r:id="rId4" imgW="1270000" imgH="1092200" progId="Equation.DSMT4">
                  <p:embed/>
                </p:oleObj>
              </mc:Choice>
              <mc:Fallback>
                <p:oleObj name="Equation" r:id="rId4" imgW="1270000" imgH="1092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1425" y="3860800"/>
                        <a:ext cx="3225800" cy="2776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DB2A93-81E9-4331-BB4D-0E7D395E1DA8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24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329566"/>
            <a:ext cx="10668000" cy="13716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Principles – 19</a:t>
            </a:r>
            <a:br>
              <a:rPr lang="en-US" b="1" dirty="0" smtClean="0"/>
            </a:br>
            <a:r>
              <a:rPr lang="en-US" b="1" dirty="0" smtClean="0"/>
              <a:t>3 elements of design based inference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US" dirty="0" smtClean="0">
              <a:solidFill>
                <a:schemeClr val="accent2"/>
              </a:solidFill>
            </a:endParaRPr>
          </a:p>
          <a:p>
            <a:pPr lvl="1" eaLnBrk="1" hangingPunct="1"/>
            <a:endParaRPr lang="en-US" dirty="0" smtClean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DB2A93-81E9-4331-BB4D-0E7D395E1DA8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8150818"/>
              </p:ext>
            </p:extLst>
          </p:nvPr>
        </p:nvGraphicFramePr>
        <p:xfrm>
          <a:off x="1295400" y="2462213"/>
          <a:ext cx="8834612" cy="431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3157" name="Equation" r:id="rId4" imgW="2921000" imgH="1473200" progId="Equation.DSMT4">
                  <p:embed/>
                </p:oleObj>
              </mc:Choice>
              <mc:Fallback>
                <p:oleObj name="Equation" r:id="rId4" imgW="2921000" imgH="1473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2462213"/>
                        <a:ext cx="8834612" cy="4319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828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A09735D-C709-41EF-9D7A-5DD0E05A2F8C}" type="slidenum">
              <a:rPr lang="en-US" sz="1700"/>
              <a:pPr eaLnBrk="1" hangingPunct="1"/>
              <a:t>35</a:t>
            </a:fld>
            <a:endParaRPr lang="en-US" sz="170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65760" y="7498080"/>
            <a:ext cx="4297680" cy="54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en-US" sz="1900" dirty="0">
                <a:latin typeface="+mn-lt"/>
                <a:cs typeface="Arial" charset="0"/>
              </a:rPr>
              <a:t>Probability sampling principles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640080"/>
            <a:ext cx="5212080" cy="3657600"/>
          </a:xfrm>
          <a:prstGeom prst="roundRect">
            <a:avLst/>
          </a:prstGeom>
          <a:solidFill>
            <a:srgbClr val="99CC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pic>
        <p:nvPicPr>
          <p:cNvPr id="6" name="Picture 5" descr="imgr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640" y="0"/>
            <a:ext cx="1280160" cy="175355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20240" y="27432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1 Population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A09735D-C709-41EF-9D7A-5DD0E05A2F8C}" type="slidenum">
              <a:rPr lang="en-US" sz="1700"/>
              <a:pPr eaLnBrk="1" hangingPunct="1"/>
              <a:t>36</a:t>
            </a:fld>
            <a:endParaRPr lang="en-US" sz="170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65760" y="7498080"/>
            <a:ext cx="4297680" cy="54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en-US" sz="1900" dirty="0">
                <a:latin typeface="+mn-lt"/>
                <a:cs typeface="Arial" charset="0"/>
              </a:rPr>
              <a:t>Probability sampling principles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640080"/>
            <a:ext cx="5212080" cy="3657600"/>
          </a:xfrm>
          <a:prstGeom prst="roundRect">
            <a:avLst/>
          </a:prstGeom>
          <a:solidFill>
            <a:srgbClr val="99CC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pic>
        <p:nvPicPr>
          <p:cNvPr id="6" name="Picture 5" descr="imgr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640" y="0"/>
            <a:ext cx="1280160" cy="175355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20240" y="27432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1 Population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9997440" y="822961"/>
            <a:ext cx="640080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e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39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A09735D-C709-41EF-9D7A-5DD0E05A2F8C}" type="slidenum">
              <a:rPr lang="en-US" sz="1700"/>
              <a:pPr eaLnBrk="1" hangingPunct="1"/>
              <a:t>37</a:t>
            </a:fld>
            <a:endParaRPr lang="en-US" sz="170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65760" y="7498080"/>
            <a:ext cx="4297680" cy="54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en-US" sz="1900" dirty="0">
                <a:latin typeface="+mn-lt"/>
                <a:cs typeface="Arial" charset="0"/>
              </a:rPr>
              <a:t>Probability sampling principles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640080"/>
            <a:ext cx="5212080" cy="3657600"/>
          </a:xfrm>
          <a:prstGeom prst="roundRect">
            <a:avLst/>
          </a:prstGeom>
          <a:solidFill>
            <a:srgbClr val="99CC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20240" y="27432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1 Population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280160" y="914400"/>
            <a:ext cx="5029200" cy="3657600"/>
          </a:xfrm>
          <a:prstGeom prst="roundRect">
            <a:avLst/>
          </a:prstGeom>
          <a:solidFill>
            <a:srgbClr val="3366FF">
              <a:alpha val="77000"/>
            </a:srgbClr>
          </a:solidFill>
          <a:ln>
            <a:solidFill>
              <a:srgbClr val="3366FF">
                <a:alpha val="5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pic>
        <p:nvPicPr>
          <p:cNvPr id="8" name="Picture 7" descr="imgr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810" y="0"/>
            <a:ext cx="1324991" cy="17373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951720" y="817603"/>
            <a:ext cx="640080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e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43200" y="64008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2 Frame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95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ED74AE3-3050-4DFF-BDBA-D3CA30A9B55A}" type="slidenum">
              <a:rPr lang="en-US" sz="1700"/>
              <a:pPr eaLnBrk="1" hangingPunct="1"/>
              <a:t>38</a:t>
            </a:fld>
            <a:endParaRPr lang="en-US" sz="1700"/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1863091" y="546736"/>
          <a:ext cx="6724650" cy="6903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846" name="Worksheet" r:id="rId4" imgW="9210751" imgH="8877300" progId="Excel.Sheet.8">
                  <p:embed/>
                </p:oleObj>
              </mc:Choice>
              <mc:Fallback>
                <p:oleObj name="Worksheet" r:id="rId4" imgW="9210751" imgH="887730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3091" y="546736"/>
                        <a:ext cx="6724650" cy="69037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00012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A09735D-C709-41EF-9D7A-5DD0E05A2F8C}" type="slidenum">
              <a:rPr lang="en-US" sz="1700"/>
              <a:pPr eaLnBrk="1" hangingPunct="1"/>
              <a:t>39</a:t>
            </a:fld>
            <a:endParaRPr lang="en-US" sz="170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65760" y="7498080"/>
            <a:ext cx="4297680" cy="54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en-US" sz="1900" dirty="0">
                <a:latin typeface="+mn-lt"/>
                <a:cs typeface="Arial" charset="0"/>
              </a:rPr>
              <a:t>Probability sampling principles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640080"/>
            <a:ext cx="5212080" cy="3657600"/>
          </a:xfrm>
          <a:prstGeom prst="roundRect">
            <a:avLst/>
          </a:prstGeom>
          <a:solidFill>
            <a:srgbClr val="99CC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20240" y="27432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 1 Population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280160" y="914400"/>
            <a:ext cx="5029200" cy="3657600"/>
          </a:xfrm>
          <a:prstGeom prst="roundRect">
            <a:avLst/>
          </a:prstGeom>
          <a:solidFill>
            <a:srgbClr val="3366FF">
              <a:alpha val="77000"/>
            </a:srgbClr>
          </a:solidFill>
          <a:ln>
            <a:solidFill>
              <a:srgbClr val="3366FF">
                <a:alpha val="5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743200" y="64008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2 Frame</a:t>
            </a:r>
            <a:endParaRPr lang="en-US" dirty="0"/>
          </a:p>
        </p:txBody>
      </p:sp>
      <p:sp>
        <p:nvSpPr>
          <p:cNvPr id="2" name="Rounded Rectangle 1"/>
          <p:cNvSpPr/>
          <p:nvPr/>
        </p:nvSpPr>
        <p:spPr>
          <a:xfrm>
            <a:off x="548640" y="5212080"/>
            <a:ext cx="1737360" cy="548640"/>
          </a:xfrm>
          <a:prstGeom prst="roundRect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>
              <a:solidFill>
                <a:srgbClr val="0033CC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576" y="475488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3 Sample</a:t>
            </a:r>
            <a:endParaRPr lang="en-US" dirty="0"/>
          </a:p>
        </p:txBody>
      </p:sp>
      <p:pic>
        <p:nvPicPr>
          <p:cNvPr id="6" name="Picture 5" descr="imgr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5846" y="0"/>
            <a:ext cx="1336954" cy="173736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951720" y="817603"/>
            <a:ext cx="640080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e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9" name="Down Arrow 8"/>
          <p:cNvSpPr/>
          <p:nvPr/>
        </p:nvSpPr>
        <p:spPr>
          <a:xfrm rot="1673821">
            <a:off x="1620617" y="3566160"/>
            <a:ext cx="365760" cy="1371600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32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FF">
                <a:alpha val="50000"/>
              </a:srgbClr>
            </a:gs>
            <a:gs pos="100000">
              <a:srgbClr val="FFFFFF"/>
            </a:gs>
            <a:gs pos="50000">
              <a:srgbClr val="0000F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" y="91440"/>
            <a:ext cx="10515600" cy="1371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  <a:r>
              <a:rPr lang="en-US" sz="4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Analysis of Complex Sample Data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548640" y="1371600"/>
            <a:ext cx="9875520" cy="5431156"/>
          </a:xfrm>
        </p:spPr>
        <p:txBody>
          <a:bodyPr/>
          <a:lstStyle/>
          <a:p>
            <a:pPr eaLnBrk="1" hangingPunct="1"/>
            <a:r>
              <a:rPr lang="en-US" sz="3600" u="sng" dirty="0">
                <a:solidFill>
                  <a:srgbClr val="FFFF00"/>
                </a:solidFill>
              </a:rPr>
              <a:t>Overview</a:t>
            </a:r>
            <a:r>
              <a:rPr lang="en-US" sz="3600" dirty="0">
                <a:solidFill>
                  <a:srgbClr val="FFFF00"/>
                </a:solidFill>
              </a:rPr>
              <a:t>: </a:t>
            </a:r>
            <a:r>
              <a:rPr lang="en-US" sz="3600" dirty="0" smtClean="0">
                <a:solidFill>
                  <a:srgbClr val="FFFF00"/>
                </a:solidFill>
              </a:rPr>
              <a:t>How we plan to manage the course</a:t>
            </a:r>
          </a:p>
          <a:p>
            <a:pPr eaLnBrk="1" hangingPunct="1"/>
            <a:r>
              <a:rPr lang="en-US" sz="3600" dirty="0" smtClean="0">
                <a:solidFill>
                  <a:srgbClr val="FFFF00"/>
                </a:solidFill>
              </a:rPr>
              <a:t>Lecture &amp; discussion</a:t>
            </a:r>
          </a:p>
          <a:p>
            <a:pPr lvl="1" eaLnBrk="1" hangingPunct="1"/>
            <a:r>
              <a:rPr lang="en-US" sz="3200" u="sng" dirty="0" smtClean="0">
                <a:solidFill>
                  <a:schemeClr val="tx1">
                    <a:lumMod val="75000"/>
                  </a:schemeClr>
                </a:solidFill>
              </a:rPr>
              <a:t>Principles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: Things 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that make complex sample data complex</a:t>
            </a:r>
          </a:p>
          <a:p>
            <a:pPr lvl="1" eaLnBrk="1" hangingPunct="1"/>
            <a:r>
              <a:rPr lang="en-US" sz="3200" u="sng" dirty="0">
                <a:solidFill>
                  <a:schemeClr val="tx1">
                    <a:lumMod val="75000"/>
                  </a:schemeClr>
                </a:solidFill>
              </a:rPr>
              <a:t>Preparation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: Four 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investigations 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that need to be 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done 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before analyzing complex sample 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survey data</a:t>
            </a:r>
            <a:endParaRPr lang="en-US" sz="3200" dirty="0">
              <a:solidFill>
                <a:schemeClr val="tx1">
                  <a:lumMod val="75000"/>
                </a:schemeClr>
              </a:solidFill>
            </a:endParaRPr>
          </a:p>
          <a:p>
            <a:pPr lvl="1" eaLnBrk="1" hangingPunct="1"/>
            <a:r>
              <a:rPr lang="en-US" sz="3200" u="sng" dirty="0">
                <a:solidFill>
                  <a:schemeClr val="tx1">
                    <a:lumMod val="75000"/>
                  </a:schemeClr>
                </a:solidFill>
              </a:rPr>
              <a:t>Analysis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: Four 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problems in the analysis of 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complex sample 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survey data</a:t>
            </a:r>
            <a:endParaRPr lang="en-US" sz="3200" dirty="0">
              <a:solidFill>
                <a:schemeClr val="tx1">
                  <a:lumMod val="75000"/>
                </a:schemeClr>
              </a:solidFill>
            </a:endParaRPr>
          </a:p>
          <a:p>
            <a:pPr lvl="1" eaLnBrk="1" hangingPunct="1"/>
            <a:r>
              <a:rPr lang="en-US" sz="3200" u="sng" dirty="0" smtClean="0">
                <a:solidFill>
                  <a:schemeClr val="tx1">
                    <a:lumMod val="75000"/>
                  </a:schemeClr>
                </a:solidFill>
              </a:rPr>
              <a:t>Design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: How design &amp; implementation of complex designs affect analysis</a:t>
            </a:r>
          </a:p>
          <a:p>
            <a:pPr eaLnBrk="1" hangingPunct="1"/>
            <a:r>
              <a:rPr lang="en-US" sz="3600" dirty="0" smtClean="0">
                <a:solidFill>
                  <a:srgbClr val="FFFF00"/>
                </a:solidFill>
              </a:rPr>
              <a:t>Computing laboratory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1269DC4-99BB-48DA-8B80-C670CEF112B1}" type="slidenum">
              <a:rPr lang="en-US" sz="1680"/>
              <a:pPr eaLnBrk="1" hangingPunct="1"/>
              <a:t>4</a:t>
            </a:fld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3747949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B55EE7C-9791-4E4A-8444-41CCF4F0EDDD}" type="slidenum">
              <a:rPr lang="en-US" sz="1700"/>
              <a:pPr eaLnBrk="1" hangingPunct="1"/>
              <a:t>40</a:t>
            </a:fld>
            <a:endParaRPr lang="en-US" sz="17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0"/>
            <a:ext cx="591475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85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48640"/>
            <a:ext cx="9326880" cy="1371600"/>
          </a:xfrm>
        </p:spPr>
        <p:txBody>
          <a:bodyPr/>
          <a:lstStyle/>
          <a:p>
            <a:r>
              <a:rPr lang="en-US" dirty="0" smtClean="0"/>
              <a:t>Principles – 26</a:t>
            </a:r>
            <a:br>
              <a:rPr lang="en-US" dirty="0" smtClean="0"/>
            </a:br>
            <a:r>
              <a:rPr lang="en-US" dirty="0" smtClean="0"/>
              <a:t>One possible sample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341" y="2133600"/>
            <a:ext cx="3620059" cy="57150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B34932-8CCF-42D8-AF52-9E93A5AC2B7E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6075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A09735D-C709-41EF-9D7A-5DD0E05A2F8C}" type="slidenum">
              <a:rPr lang="en-US" sz="1700"/>
              <a:pPr eaLnBrk="1" hangingPunct="1"/>
              <a:t>42</a:t>
            </a:fld>
            <a:endParaRPr lang="en-US" sz="170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65760" y="7498080"/>
            <a:ext cx="4297680" cy="54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en-US" sz="1900" dirty="0">
                <a:latin typeface="+mn-lt"/>
                <a:cs typeface="Arial" charset="0"/>
              </a:rPr>
              <a:t>Probability sampling principles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640080"/>
            <a:ext cx="5212080" cy="3657600"/>
          </a:xfrm>
          <a:prstGeom prst="roundRect">
            <a:avLst/>
          </a:prstGeom>
          <a:solidFill>
            <a:srgbClr val="99CC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20240" y="27432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1 Population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280160" y="914400"/>
            <a:ext cx="5029200" cy="3657600"/>
          </a:xfrm>
          <a:prstGeom prst="roundRect">
            <a:avLst/>
          </a:prstGeom>
          <a:solidFill>
            <a:srgbClr val="3366FF">
              <a:alpha val="77000"/>
            </a:srgbClr>
          </a:solidFill>
          <a:ln>
            <a:solidFill>
              <a:srgbClr val="3366FF">
                <a:alpha val="5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743200" y="64008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2 Frame</a:t>
            </a:r>
            <a:endParaRPr lang="en-US" dirty="0"/>
          </a:p>
        </p:txBody>
      </p:sp>
      <p:sp>
        <p:nvSpPr>
          <p:cNvPr id="2" name="Rounded Rectangle 1"/>
          <p:cNvSpPr/>
          <p:nvPr/>
        </p:nvSpPr>
        <p:spPr>
          <a:xfrm>
            <a:off x="548640" y="5212080"/>
            <a:ext cx="1737360" cy="548640"/>
          </a:xfrm>
          <a:prstGeom prst="roundRect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>
              <a:solidFill>
                <a:srgbClr val="0033CC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576" y="475488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3 Sample</a:t>
            </a:r>
            <a:endParaRPr lang="en-US" dirty="0"/>
          </a:p>
        </p:txBody>
      </p:sp>
      <p:graphicFrame>
        <p:nvGraphicFramePr>
          <p:cNvPr id="14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559936704"/>
              </p:ext>
            </p:extLst>
          </p:nvPr>
        </p:nvGraphicFramePr>
        <p:xfrm>
          <a:off x="548640" y="6406516"/>
          <a:ext cx="1487806" cy="868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0871" name="Equation" r:id="rId4" imgW="762000" imgH="444500" progId="Equation.DSMT4">
                  <p:embed/>
                </p:oleObj>
              </mc:Choice>
              <mc:Fallback>
                <p:oleObj name="Equation" r:id="rId4" imgW="762000" imgH="4445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" y="6406516"/>
                        <a:ext cx="1487806" cy="86868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Down Arrow 15"/>
          <p:cNvSpPr/>
          <p:nvPr/>
        </p:nvSpPr>
        <p:spPr>
          <a:xfrm rot="1673821">
            <a:off x="1620617" y="3566160"/>
            <a:ext cx="365760" cy="1371600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pic>
        <p:nvPicPr>
          <p:cNvPr id="8" name="Picture 7" descr="imgre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607" y="0"/>
            <a:ext cx="1284714" cy="173736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966960" y="817603"/>
            <a:ext cx="640080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>
                <a:solidFill>
                  <a:srgbClr val="008000"/>
                </a:solidFill>
              </a:rPr>
              <a:t>e</a:t>
            </a:r>
          </a:p>
        </p:txBody>
      </p:sp>
      <p:sp>
        <p:nvSpPr>
          <p:cNvPr id="18" name="Down Arrow 17"/>
          <p:cNvSpPr/>
          <p:nvPr/>
        </p:nvSpPr>
        <p:spPr>
          <a:xfrm>
            <a:off x="1188720" y="566928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0" y="5943600"/>
            <a:ext cx="2743200" cy="449354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sz="2200" dirty="0"/>
              <a:t>4 Estimate</a:t>
            </a:r>
          </a:p>
        </p:txBody>
      </p:sp>
    </p:spTree>
    <p:extLst>
      <p:ext uri="{BB962C8B-B14F-4D97-AF65-F5344CB8AC3E}">
        <p14:creationId xmlns:p14="http://schemas.microsoft.com/office/powerpoint/2010/main" val="4019144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Principles – 28</a:t>
            </a:r>
            <a:br>
              <a:rPr lang="en-US" b="1" dirty="0" smtClean="0"/>
            </a:br>
            <a:r>
              <a:rPr lang="en-US" b="1" dirty="0" smtClean="0"/>
              <a:t>Sample mean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US" smtClean="0">
              <a:solidFill>
                <a:schemeClr val="accent2"/>
              </a:solidFill>
            </a:endParaRPr>
          </a:p>
          <a:p>
            <a:pPr lvl="1" eaLnBrk="1" hangingPunct="1"/>
            <a:endParaRPr lang="en-US" smtClean="0">
              <a:solidFill>
                <a:schemeClr val="accent2"/>
              </a:solidFill>
            </a:endParaRPr>
          </a:p>
        </p:txBody>
      </p:sp>
      <p:sp>
        <p:nvSpPr>
          <p:cNvPr id="3076" name="Rectangle 7"/>
          <p:cNvSpPr>
            <a:spLocks noChangeArrowheads="1"/>
          </p:cNvSpPr>
          <p:nvPr/>
        </p:nvSpPr>
        <p:spPr bwMode="auto">
          <a:xfrm>
            <a:off x="822960" y="2377440"/>
            <a:ext cx="9326880" cy="585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728" tIns="54864" rIns="109728" bIns="54864"/>
          <a:lstStyle/>
          <a:p>
            <a:pPr marL="731520" indent="-731520">
              <a:spcBef>
                <a:spcPct val="20000"/>
              </a:spcBef>
            </a:pPr>
            <a:endParaRPr lang="en-US" sz="2900" dirty="0"/>
          </a:p>
          <a:p>
            <a:pPr marL="731520" indent="-731520">
              <a:spcBef>
                <a:spcPct val="20000"/>
              </a:spcBef>
            </a:pPr>
            <a:endParaRPr lang="en-US" sz="2900" dirty="0"/>
          </a:p>
          <a:p>
            <a:r>
              <a:rPr lang="en-US" sz="2900" i="1" dirty="0"/>
              <a:t>The means differ because they come from different samples, and the salaries differ across the sample elements in the two samples.  </a:t>
            </a:r>
          </a:p>
          <a:p>
            <a:endParaRPr lang="en-US" sz="2900" i="1" dirty="0"/>
          </a:p>
          <a:p>
            <a:r>
              <a:rPr lang="en-US" sz="2900" i="1" dirty="0"/>
              <a:t>Since each mean is based on a sample, and not a census, it will not be equal to the overall population mean, nor will means from different samples be equal to one another. </a:t>
            </a:r>
            <a:endParaRPr lang="en-US" sz="2900" dirty="0"/>
          </a:p>
          <a:p>
            <a:pPr marL="731520" indent="-731520">
              <a:spcBef>
                <a:spcPct val="20000"/>
              </a:spcBef>
            </a:pPr>
            <a:endParaRPr lang="en-US" sz="2900" dirty="0"/>
          </a:p>
          <a:p>
            <a:pPr marL="731520" indent="-731520">
              <a:spcBef>
                <a:spcPct val="20000"/>
              </a:spcBef>
            </a:pPr>
            <a:endParaRPr lang="en-US" sz="2900" dirty="0"/>
          </a:p>
          <a:p>
            <a:pPr marL="1188720" lvl="1" indent="-640080">
              <a:spcBef>
                <a:spcPct val="20000"/>
              </a:spcBef>
            </a:pPr>
            <a:endParaRPr lang="en-US" sz="2900" dirty="0"/>
          </a:p>
          <a:p>
            <a:pPr marL="731520" indent="-731520">
              <a:spcBef>
                <a:spcPct val="20000"/>
              </a:spcBef>
              <a:buFontTx/>
              <a:buAutoNum type="alphaLcParenR"/>
            </a:pPr>
            <a:endParaRPr lang="en-US" sz="2900" dirty="0"/>
          </a:p>
          <a:p>
            <a:pPr marL="731520" indent="-731520">
              <a:lnSpc>
                <a:spcPct val="80000"/>
              </a:lnSpc>
              <a:spcBef>
                <a:spcPct val="20000"/>
              </a:spcBef>
              <a:buFontTx/>
              <a:buAutoNum type="arabicPeriod"/>
            </a:pPr>
            <a:endParaRPr lang="en-US" sz="2900" dirty="0"/>
          </a:p>
          <a:p>
            <a:pPr marL="731520" indent="-731520">
              <a:lnSpc>
                <a:spcPct val="80000"/>
              </a:lnSpc>
              <a:spcBef>
                <a:spcPct val="20000"/>
              </a:spcBef>
            </a:pPr>
            <a:r>
              <a:rPr lang="en-US" sz="2900" dirty="0"/>
              <a:t/>
            </a:r>
            <a:br>
              <a:rPr lang="en-US" sz="2900" dirty="0"/>
            </a:br>
            <a:endParaRPr lang="en-US" sz="2900" dirty="0"/>
          </a:p>
        </p:txBody>
      </p:sp>
      <p:graphicFrame>
        <p:nvGraphicFramePr>
          <p:cNvPr id="307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1303481"/>
              </p:ext>
            </p:extLst>
          </p:nvPr>
        </p:nvGraphicFramePr>
        <p:xfrm>
          <a:off x="4038600" y="2133600"/>
          <a:ext cx="2677241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1926" name="Equation" r:id="rId4" imgW="558800" imgH="190500" progId="Equation.DSMT4">
                  <p:embed/>
                </p:oleObj>
              </mc:Choice>
              <mc:Fallback>
                <p:oleObj name="Equation" r:id="rId4" imgW="558800" imgH="1905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2133600"/>
                        <a:ext cx="2677241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8835658"/>
              </p:ext>
            </p:extLst>
          </p:nvPr>
        </p:nvGraphicFramePr>
        <p:xfrm>
          <a:off x="5402580" y="4000500"/>
          <a:ext cx="16764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1927" name="Equation" r:id="rId6" imgW="139700" imgH="190500" progId="Equation.3">
                  <p:embed/>
                </p:oleObj>
              </mc:Choice>
              <mc:Fallback>
                <p:oleObj name="Equation" r:id="rId6" imgW="139700" imgH="190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402580" y="4000500"/>
                        <a:ext cx="167640" cy="228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DB2A93-81E9-4331-BB4D-0E7D395E1DA8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27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FF"/>
            </a:gs>
            <a:gs pos="100000">
              <a:schemeClr val="accent6">
                <a:lumMod val="20000"/>
                <a:lumOff val="80000"/>
              </a:schemeClr>
            </a:gs>
            <a:gs pos="100000">
              <a:schemeClr val="accent2">
                <a:lumMod val="60000"/>
                <a:lumOff val="40000"/>
                <a:alpha val="0"/>
              </a:schemeClr>
            </a:gs>
            <a:gs pos="88000">
              <a:srgbClr val="6699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A09735D-C709-41EF-9D7A-5DD0E05A2F8C}" type="slidenum">
              <a:rPr lang="en-US" sz="1700"/>
              <a:pPr eaLnBrk="1" hangingPunct="1"/>
              <a:t>44</a:t>
            </a:fld>
            <a:endParaRPr lang="en-US" sz="170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65760" y="7498080"/>
            <a:ext cx="4297680" cy="54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en-US" sz="1900" dirty="0">
                <a:latin typeface="+mn-lt"/>
                <a:cs typeface="Arial" charset="0"/>
              </a:rPr>
              <a:t>Probability sampling principles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640080"/>
            <a:ext cx="5212080" cy="3657600"/>
          </a:xfrm>
          <a:prstGeom prst="roundRect">
            <a:avLst/>
          </a:prstGeom>
          <a:solidFill>
            <a:srgbClr val="99CC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20240" y="27432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1 Population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280160" y="914400"/>
            <a:ext cx="5029200" cy="3657600"/>
          </a:xfrm>
          <a:prstGeom prst="roundRect">
            <a:avLst/>
          </a:prstGeom>
          <a:solidFill>
            <a:srgbClr val="3366FF">
              <a:alpha val="77000"/>
            </a:srgbClr>
          </a:solidFill>
          <a:ln>
            <a:solidFill>
              <a:srgbClr val="3366FF">
                <a:alpha val="5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743200" y="64008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2 Frame</a:t>
            </a:r>
            <a:endParaRPr lang="en-US" dirty="0"/>
          </a:p>
        </p:txBody>
      </p:sp>
      <p:sp>
        <p:nvSpPr>
          <p:cNvPr id="2" name="Rounded Rectangle 1"/>
          <p:cNvSpPr/>
          <p:nvPr/>
        </p:nvSpPr>
        <p:spPr>
          <a:xfrm>
            <a:off x="548640" y="5212080"/>
            <a:ext cx="1737360" cy="548640"/>
          </a:xfrm>
          <a:prstGeom prst="roundRect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>
              <a:solidFill>
                <a:srgbClr val="0033CC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576" y="475488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3 Sample</a:t>
            </a:r>
            <a:endParaRPr lang="en-US" dirty="0"/>
          </a:p>
        </p:txBody>
      </p:sp>
      <p:sp>
        <p:nvSpPr>
          <p:cNvPr id="16" name="Down Arrow 15"/>
          <p:cNvSpPr/>
          <p:nvPr/>
        </p:nvSpPr>
        <p:spPr>
          <a:xfrm rot="1673821">
            <a:off x="1620617" y="3566160"/>
            <a:ext cx="365760" cy="1371600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>
            <a:off x="1188720" y="566928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19" name="Down Arrow 18"/>
          <p:cNvSpPr/>
          <p:nvPr/>
        </p:nvSpPr>
        <p:spPr>
          <a:xfrm rot="381225">
            <a:off x="3399948" y="3641573"/>
            <a:ext cx="365760" cy="1371600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20" name="Down Arrow 19"/>
          <p:cNvSpPr/>
          <p:nvPr/>
        </p:nvSpPr>
        <p:spPr>
          <a:xfrm rot="21443840">
            <a:off x="5195412" y="3573757"/>
            <a:ext cx="365760" cy="1371600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2743200" y="5212080"/>
            <a:ext cx="1737360" cy="548640"/>
          </a:xfrm>
          <a:prstGeom prst="roundRect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>
              <a:solidFill>
                <a:srgbClr val="0033CC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754880" y="5212080"/>
            <a:ext cx="1737360" cy="548640"/>
          </a:xfrm>
          <a:prstGeom prst="roundRect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>
              <a:solidFill>
                <a:srgbClr val="0033CC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377440" y="466344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3 Sample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754880" y="475488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3 Sample</a:t>
            </a:r>
            <a:endParaRPr lang="en-US" dirty="0"/>
          </a:p>
        </p:txBody>
      </p:sp>
      <p:sp>
        <p:nvSpPr>
          <p:cNvPr id="28" name="Down Arrow 27"/>
          <p:cNvSpPr/>
          <p:nvPr/>
        </p:nvSpPr>
        <p:spPr>
          <a:xfrm>
            <a:off x="3383280" y="566928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29" name="Down Arrow 28"/>
          <p:cNvSpPr/>
          <p:nvPr/>
        </p:nvSpPr>
        <p:spPr>
          <a:xfrm>
            <a:off x="5394960" y="566928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2377440" y="6126480"/>
            <a:ext cx="2743200" cy="449354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sz="2200" dirty="0"/>
              <a:t>4 Estimate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663440" y="6126480"/>
            <a:ext cx="2743200" cy="449354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sz="2200" dirty="0"/>
              <a:t>4 Estimate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0" y="6126480"/>
            <a:ext cx="2743200" cy="449354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sz="2200" dirty="0"/>
              <a:t>4 Estimate</a:t>
            </a:r>
          </a:p>
        </p:txBody>
      </p:sp>
      <p:pic>
        <p:nvPicPr>
          <p:cNvPr id="35" name="Picture 34" descr="imgr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310" y="0"/>
            <a:ext cx="1230491" cy="1700784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10012680" y="726163"/>
            <a:ext cx="640080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s</a:t>
            </a:r>
            <a:endParaRPr lang="en-US" dirty="0">
              <a:solidFill>
                <a:srgbClr val="008000"/>
              </a:solidFill>
            </a:endParaRPr>
          </a:p>
        </p:txBody>
      </p:sp>
      <p:graphicFrame>
        <p:nvGraphicFramePr>
          <p:cNvPr id="33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302593892"/>
              </p:ext>
            </p:extLst>
          </p:nvPr>
        </p:nvGraphicFramePr>
        <p:xfrm>
          <a:off x="548640" y="6406516"/>
          <a:ext cx="1487806" cy="868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2981" name="Equation" r:id="rId5" imgW="762000" imgH="444500" progId="Equation.DSMT4">
                  <p:embed/>
                </p:oleObj>
              </mc:Choice>
              <mc:Fallback>
                <p:oleObj name="Equation" r:id="rId5" imgW="762000" imgH="4445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" y="6406516"/>
                        <a:ext cx="1487806" cy="86868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468453482"/>
              </p:ext>
            </p:extLst>
          </p:nvPr>
        </p:nvGraphicFramePr>
        <p:xfrm>
          <a:off x="2819400" y="6553200"/>
          <a:ext cx="1487806" cy="868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2982" name="Equation" r:id="rId7" imgW="762000" imgH="444500" progId="Equation.DSMT4">
                  <p:embed/>
                </p:oleObj>
              </mc:Choice>
              <mc:Fallback>
                <p:oleObj name="Equation" r:id="rId7" imgW="762000" imgH="4445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6553200"/>
                        <a:ext cx="1487806" cy="86868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69003034"/>
              </p:ext>
            </p:extLst>
          </p:nvPr>
        </p:nvGraphicFramePr>
        <p:xfrm>
          <a:off x="5257800" y="6629400"/>
          <a:ext cx="1487806" cy="868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2983" name="Equation" r:id="rId8" imgW="762000" imgH="444500" progId="Equation.DSMT4">
                  <p:embed/>
                </p:oleObj>
              </mc:Choice>
              <mc:Fallback>
                <p:oleObj name="Equation" r:id="rId8" imgW="762000" imgH="4445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6629400"/>
                        <a:ext cx="1487806" cy="86868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6420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FF"/>
            </a:gs>
            <a:gs pos="100000">
              <a:schemeClr val="accent6">
                <a:lumMod val="20000"/>
                <a:lumOff val="80000"/>
              </a:schemeClr>
            </a:gs>
            <a:gs pos="100000">
              <a:schemeClr val="accent2">
                <a:lumMod val="60000"/>
                <a:lumOff val="40000"/>
                <a:alpha val="0"/>
              </a:schemeClr>
            </a:gs>
            <a:gs pos="88000">
              <a:srgbClr val="6699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A09735D-C709-41EF-9D7A-5DD0E05A2F8C}" type="slidenum">
              <a:rPr lang="en-US" sz="1700"/>
              <a:pPr eaLnBrk="1" hangingPunct="1"/>
              <a:t>45</a:t>
            </a:fld>
            <a:endParaRPr lang="en-US" sz="170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65760" y="7498080"/>
            <a:ext cx="4297680" cy="54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en-US" sz="1900" dirty="0">
                <a:latin typeface="+mn-lt"/>
                <a:cs typeface="Arial" charset="0"/>
              </a:rPr>
              <a:t>Probability sampling principles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640080"/>
            <a:ext cx="5212080" cy="3657600"/>
          </a:xfrm>
          <a:prstGeom prst="roundRect">
            <a:avLst/>
          </a:prstGeom>
          <a:solidFill>
            <a:srgbClr val="99CC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20240" y="27432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1 Population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280160" y="914400"/>
            <a:ext cx="5029200" cy="3657600"/>
          </a:xfrm>
          <a:prstGeom prst="roundRect">
            <a:avLst/>
          </a:prstGeom>
          <a:solidFill>
            <a:srgbClr val="3366FF">
              <a:alpha val="77000"/>
            </a:srgbClr>
          </a:solidFill>
          <a:ln>
            <a:solidFill>
              <a:srgbClr val="3366FF">
                <a:alpha val="5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743200" y="64008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2 Frame</a:t>
            </a:r>
            <a:endParaRPr lang="en-US" dirty="0"/>
          </a:p>
        </p:txBody>
      </p:sp>
      <p:sp>
        <p:nvSpPr>
          <p:cNvPr id="2" name="Rounded Rectangle 1"/>
          <p:cNvSpPr/>
          <p:nvPr/>
        </p:nvSpPr>
        <p:spPr>
          <a:xfrm>
            <a:off x="548640" y="5212080"/>
            <a:ext cx="1737360" cy="548640"/>
          </a:xfrm>
          <a:prstGeom prst="roundRect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>
              <a:solidFill>
                <a:srgbClr val="0033CC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576" y="475488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3 Sample</a:t>
            </a:r>
            <a:endParaRPr lang="en-US" dirty="0"/>
          </a:p>
        </p:txBody>
      </p:sp>
      <p:sp>
        <p:nvSpPr>
          <p:cNvPr id="16" name="Down Arrow 15"/>
          <p:cNvSpPr/>
          <p:nvPr/>
        </p:nvSpPr>
        <p:spPr>
          <a:xfrm rot="1673821">
            <a:off x="1620617" y="3566160"/>
            <a:ext cx="365760" cy="1371600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>
            <a:off x="1188720" y="566928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19" name="Down Arrow 18"/>
          <p:cNvSpPr/>
          <p:nvPr/>
        </p:nvSpPr>
        <p:spPr>
          <a:xfrm rot="381225">
            <a:off x="3399948" y="3641573"/>
            <a:ext cx="365760" cy="1371600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20" name="Down Arrow 19"/>
          <p:cNvSpPr/>
          <p:nvPr/>
        </p:nvSpPr>
        <p:spPr>
          <a:xfrm rot="21443840">
            <a:off x="5195412" y="3573757"/>
            <a:ext cx="365760" cy="1371600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2743200" y="5212080"/>
            <a:ext cx="1737360" cy="548640"/>
          </a:xfrm>
          <a:prstGeom prst="roundRect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>
              <a:solidFill>
                <a:srgbClr val="0033CC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754880" y="5212080"/>
            <a:ext cx="1737360" cy="548640"/>
          </a:xfrm>
          <a:prstGeom prst="roundRect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>
              <a:solidFill>
                <a:srgbClr val="0033CC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560320" y="475488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3 Sample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663440" y="475488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3 Sample</a:t>
            </a:r>
            <a:endParaRPr lang="en-US" dirty="0"/>
          </a:p>
        </p:txBody>
      </p:sp>
      <p:sp>
        <p:nvSpPr>
          <p:cNvPr id="28" name="Down Arrow 27"/>
          <p:cNvSpPr/>
          <p:nvPr/>
        </p:nvSpPr>
        <p:spPr>
          <a:xfrm>
            <a:off x="3383280" y="566928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29" name="Down Arrow 28"/>
          <p:cNvSpPr/>
          <p:nvPr/>
        </p:nvSpPr>
        <p:spPr>
          <a:xfrm>
            <a:off x="5394960" y="566928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2743200" y="6126480"/>
            <a:ext cx="2743200" cy="449354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sz="2200" dirty="0"/>
              <a:t>4 Estimate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663440" y="6126480"/>
            <a:ext cx="2743200" cy="449354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sz="2200" dirty="0"/>
              <a:t>4 Estimate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82880" y="6126480"/>
            <a:ext cx="2743200" cy="449354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sz="2200" dirty="0"/>
              <a:t>4 Estimate</a:t>
            </a:r>
          </a:p>
        </p:txBody>
      </p:sp>
      <p:sp>
        <p:nvSpPr>
          <p:cNvPr id="6" name="Oval 5"/>
          <p:cNvSpPr/>
          <p:nvPr/>
        </p:nvSpPr>
        <p:spPr>
          <a:xfrm>
            <a:off x="6858000" y="4754880"/>
            <a:ext cx="91440" cy="91440"/>
          </a:xfrm>
          <a:prstGeom prst="ellipse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7040880" y="4480560"/>
            <a:ext cx="91440" cy="91440"/>
          </a:xfrm>
          <a:prstGeom prst="ellipse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7223760" y="4206240"/>
            <a:ext cx="91440" cy="91440"/>
          </a:xfrm>
          <a:prstGeom prst="ellipse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7315200" y="3931920"/>
            <a:ext cx="91440" cy="91440"/>
          </a:xfrm>
          <a:prstGeom prst="ellipse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38" name="Down Arrow 37"/>
          <p:cNvSpPr/>
          <p:nvPr/>
        </p:nvSpPr>
        <p:spPr>
          <a:xfrm rot="15651005">
            <a:off x="6191479" y="1250644"/>
            <a:ext cx="365760" cy="1369421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41" name="Rounded Rectangle 40"/>
          <p:cNvSpPr/>
          <p:nvPr/>
        </p:nvSpPr>
        <p:spPr>
          <a:xfrm>
            <a:off x="7132320" y="1097280"/>
            <a:ext cx="1737360" cy="548640"/>
          </a:xfrm>
          <a:prstGeom prst="roundRect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>
              <a:solidFill>
                <a:srgbClr val="0033CC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858000" y="64008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/>
              <a:t>3</a:t>
            </a:r>
            <a:r>
              <a:rPr lang="en-US" dirty="0" smtClean="0"/>
              <a:t> Sample  </a:t>
            </a:r>
            <a:endParaRPr lang="en-US" dirty="0"/>
          </a:p>
        </p:txBody>
      </p:sp>
      <p:sp>
        <p:nvSpPr>
          <p:cNvPr id="44" name="Down Arrow 43"/>
          <p:cNvSpPr/>
          <p:nvPr/>
        </p:nvSpPr>
        <p:spPr>
          <a:xfrm>
            <a:off x="7863840" y="137160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6126480" y="1828800"/>
            <a:ext cx="2743200" cy="449354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sz="2200" dirty="0"/>
              <a:t>4 Estimate </a:t>
            </a:r>
          </a:p>
        </p:txBody>
      </p:sp>
      <p:graphicFrame>
        <p:nvGraphicFramePr>
          <p:cNvPr id="47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011990837"/>
              </p:ext>
            </p:extLst>
          </p:nvPr>
        </p:nvGraphicFramePr>
        <p:xfrm>
          <a:off x="6949440" y="1920240"/>
          <a:ext cx="2675189" cy="14249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4036" name="Equation" r:id="rId4" imgW="977900" imgH="520700" progId="Equation.DSMT4">
                  <p:embed/>
                </p:oleObj>
              </mc:Choice>
              <mc:Fallback>
                <p:oleObj name="Equation" r:id="rId4" imgW="977900" imgH="5207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9440" y="1920240"/>
                        <a:ext cx="2675189" cy="142494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 descr="imgre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310" y="0"/>
            <a:ext cx="1230491" cy="1700784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9997440" y="726163"/>
            <a:ext cx="640080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s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680960" y="3200400"/>
            <a:ext cx="3017520" cy="997196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5 Sampling distribution </a:t>
            </a:r>
            <a:endParaRPr lang="en-US" dirty="0"/>
          </a:p>
        </p:txBody>
      </p:sp>
      <p:graphicFrame>
        <p:nvGraphicFramePr>
          <p:cNvPr id="50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302593892"/>
              </p:ext>
            </p:extLst>
          </p:nvPr>
        </p:nvGraphicFramePr>
        <p:xfrm>
          <a:off x="548640" y="6406516"/>
          <a:ext cx="1487806" cy="868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4037" name="Equation" r:id="rId7" imgW="762000" imgH="444500" progId="Equation.DSMT4">
                  <p:embed/>
                </p:oleObj>
              </mc:Choice>
              <mc:Fallback>
                <p:oleObj name="Equation" r:id="rId7" imgW="762000" imgH="4445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" y="6406516"/>
                        <a:ext cx="1487806" cy="86868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027278459"/>
              </p:ext>
            </p:extLst>
          </p:nvPr>
        </p:nvGraphicFramePr>
        <p:xfrm>
          <a:off x="2971800" y="6553200"/>
          <a:ext cx="1487806" cy="868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4038" name="Equation" r:id="rId9" imgW="762000" imgH="444500" progId="Equation.DSMT4">
                  <p:embed/>
                </p:oleObj>
              </mc:Choice>
              <mc:Fallback>
                <p:oleObj name="Equation" r:id="rId9" imgW="762000" imgH="4445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6553200"/>
                        <a:ext cx="1487806" cy="86868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223246103"/>
              </p:ext>
            </p:extLst>
          </p:nvPr>
        </p:nvGraphicFramePr>
        <p:xfrm>
          <a:off x="5029200" y="6629400"/>
          <a:ext cx="1487806" cy="868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4039" name="Equation" r:id="rId10" imgW="762000" imgH="444500" progId="Equation.DSMT4">
                  <p:embed/>
                </p:oleObj>
              </mc:Choice>
              <mc:Fallback>
                <p:oleObj name="Equation" r:id="rId10" imgW="762000" imgH="4445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6629400"/>
                        <a:ext cx="1487806" cy="86868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6202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FF"/>
            </a:gs>
            <a:gs pos="100000">
              <a:schemeClr val="accent6">
                <a:lumMod val="20000"/>
                <a:lumOff val="80000"/>
              </a:schemeClr>
            </a:gs>
            <a:gs pos="100000">
              <a:schemeClr val="accent2">
                <a:lumMod val="60000"/>
                <a:lumOff val="40000"/>
                <a:alpha val="0"/>
              </a:schemeClr>
            </a:gs>
            <a:gs pos="88000">
              <a:srgbClr val="6699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A09735D-C709-41EF-9D7A-5DD0E05A2F8C}" type="slidenum">
              <a:rPr lang="en-US" sz="1700"/>
              <a:pPr eaLnBrk="1" hangingPunct="1"/>
              <a:t>46</a:t>
            </a:fld>
            <a:endParaRPr lang="en-US" sz="170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65760" y="7498080"/>
            <a:ext cx="4297680" cy="54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en-US" sz="1900" dirty="0">
                <a:latin typeface="+mn-lt"/>
                <a:cs typeface="Arial" charset="0"/>
              </a:rPr>
              <a:t>Probability sampling principles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640080"/>
            <a:ext cx="5212080" cy="3657600"/>
          </a:xfrm>
          <a:prstGeom prst="roundRect">
            <a:avLst/>
          </a:prstGeom>
          <a:solidFill>
            <a:srgbClr val="99CC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20240" y="27432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1 Population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280160" y="914400"/>
            <a:ext cx="5029200" cy="3657600"/>
          </a:xfrm>
          <a:prstGeom prst="roundRect">
            <a:avLst/>
          </a:prstGeom>
          <a:solidFill>
            <a:srgbClr val="3366FF">
              <a:alpha val="77000"/>
            </a:srgbClr>
          </a:solidFill>
          <a:ln>
            <a:solidFill>
              <a:srgbClr val="3366FF">
                <a:alpha val="5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743200" y="64008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2 Frame</a:t>
            </a:r>
            <a:endParaRPr lang="en-US" dirty="0"/>
          </a:p>
        </p:txBody>
      </p:sp>
      <p:sp>
        <p:nvSpPr>
          <p:cNvPr id="2" name="Rounded Rectangle 1"/>
          <p:cNvSpPr/>
          <p:nvPr/>
        </p:nvSpPr>
        <p:spPr>
          <a:xfrm>
            <a:off x="548640" y="5212080"/>
            <a:ext cx="1737360" cy="548640"/>
          </a:xfrm>
          <a:prstGeom prst="roundRect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>
              <a:solidFill>
                <a:srgbClr val="0033CC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576" y="475488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3 Sample</a:t>
            </a:r>
            <a:endParaRPr lang="en-US" dirty="0"/>
          </a:p>
        </p:txBody>
      </p:sp>
      <p:sp>
        <p:nvSpPr>
          <p:cNvPr id="16" name="Down Arrow 15"/>
          <p:cNvSpPr/>
          <p:nvPr/>
        </p:nvSpPr>
        <p:spPr>
          <a:xfrm rot="1673821">
            <a:off x="1620617" y="3566160"/>
            <a:ext cx="365760" cy="1371600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>
            <a:off x="1188720" y="566928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19" name="Down Arrow 18"/>
          <p:cNvSpPr/>
          <p:nvPr/>
        </p:nvSpPr>
        <p:spPr>
          <a:xfrm rot="381225">
            <a:off x="3399948" y="3641573"/>
            <a:ext cx="365760" cy="1371600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20" name="Down Arrow 19"/>
          <p:cNvSpPr/>
          <p:nvPr/>
        </p:nvSpPr>
        <p:spPr>
          <a:xfrm rot="21443840">
            <a:off x="5195412" y="3573757"/>
            <a:ext cx="365760" cy="1371600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2743200" y="5212080"/>
            <a:ext cx="1737360" cy="548640"/>
          </a:xfrm>
          <a:prstGeom prst="roundRect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>
              <a:solidFill>
                <a:srgbClr val="0033CC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754880" y="5212080"/>
            <a:ext cx="1737360" cy="548640"/>
          </a:xfrm>
          <a:prstGeom prst="roundRect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>
              <a:solidFill>
                <a:srgbClr val="0033CC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560320" y="475488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3 Sample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663440" y="475488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3 Sample</a:t>
            </a:r>
            <a:endParaRPr lang="en-US" dirty="0"/>
          </a:p>
        </p:txBody>
      </p:sp>
      <p:sp>
        <p:nvSpPr>
          <p:cNvPr id="28" name="Down Arrow 27"/>
          <p:cNvSpPr/>
          <p:nvPr/>
        </p:nvSpPr>
        <p:spPr>
          <a:xfrm>
            <a:off x="3383280" y="566928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29" name="Down Arrow 28"/>
          <p:cNvSpPr/>
          <p:nvPr/>
        </p:nvSpPr>
        <p:spPr>
          <a:xfrm>
            <a:off x="5394960" y="566928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2743200" y="6126480"/>
            <a:ext cx="2743200" cy="449354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sz="2200" dirty="0"/>
              <a:t>4 Estimate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663440" y="6126480"/>
            <a:ext cx="2743200" cy="449354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sz="2200" dirty="0"/>
              <a:t>4 Estimate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82880" y="6126480"/>
            <a:ext cx="2743200" cy="449354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sz="2200" dirty="0"/>
              <a:t>4 Estimate</a:t>
            </a:r>
          </a:p>
        </p:txBody>
      </p:sp>
      <p:sp>
        <p:nvSpPr>
          <p:cNvPr id="38" name="Down Arrow 37"/>
          <p:cNvSpPr/>
          <p:nvPr/>
        </p:nvSpPr>
        <p:spPr>
          <a:xfrm rot="15651005">
            <a:off x="6191479" y="1250644"/>
            <a:ext cx="365760" cy="1369421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41" name="Rounded Rectangle 40"/>
          <p:cNvSpPr/>
          <p:nvPr/>
        </p:nvSpPr>
        <p:spPr>
          <a:xfrm>
            <a:off x="7132320" y="1097280"/>
            <a:ext cx="1737360" cy="548640"/>
          </a:xfrm>
          <a:prstGeom prst="roundRect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>
              <a:solidFill>
                <a:srgbClr val="0033CC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858000" y="64008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/>
              <a:t>3</a:t>
            </a:r>
            <a:r>
              <a:rPr lang="en-US" dirty="0" smtClean="0"/>
              <a:t> Sample  </a:t>
            </a:r>
            <a:endParaRPr lang="en-US" dirty="0"/>
          </a:p>
        </p:txBody>
      </p:sp>
      <p:sp>
        <p:nvSpPr>
          <p:cNvPr id="44" name="Down Arrow 43"/>
          <p:cNvSpPr/>
          <p:nvPr/>
        </p:nvSpPr>
        <p:spPr>
          <a:xfrm>
            <a:off x="7863840" y="137160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6126480" y="1828800"/>
            <a:ext cx="2743200" cy="449354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sz="2200" dirty="0"/>
              <a:t>4 Estimate </a:t>
            </a:r>
          </a:p>
        </p:txBody>
      </p:sp>
      <p:graphicFrame>
        <p:nvGraphicFramePr>
          <p:cNvPr id="47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522199956"/>
              </p:ext>
            </p:extLst>
          </p:nvPr>
        </p:nvGraphicFramePr>
        <p:xfrm>
          <a:off x="6949440" y="1920240"/>
          <a:ext cx="2675189" cy="14249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5091" name="Equation" r:id="rId4" imgW="977900" imgH="520700" progId="Equation.DSMT4">
                  <p:embed/>
                </p:oleObj>
              </mc:Choice>
              <mc:Fallback>
                <p:oleObj name="Equation" r:id="rId4" imgW="977900" imgH="5207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9440" y="1920240"/>
                        <a:ext cx="2675189" cy="142494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 descr="imgre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310" y="0"/>
            <a:ext cx="1230491" cy="1700784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9997440" y="726163"/>
            <a:ext cx="640080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s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680960" y="3200400"/>
            <a:ext cx="3017520" cy="997196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5 Sampling distribution </a:t>
            </a:r>
            <a:endParaRPr lang="en-US" dirty="0"/>
          </a:p>
        </p:txBody>
      </p:sp>
      <p:graphicFrame>
        <p:nvGraphicFramePr>
          <p:cNvPr id="39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763283627"/>
              </p:ext>
            </p:extLst>
          </p:nvPr>
        </p:nvGraphicFramePr>
        <p:xfrm>
          <a:off x="6839830" y="3987813"/>
          <a:ext cx="4132970" cy="1864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5092" name="Equation" r:id="rId7" imgW="1943100" imgH="876300" progId="Equation.DSMT4">
                  <p:embed/>
                </p:oleObj>
              </mc:Choice>
              <mc:Fallback>
                <p:oleObj name="Equation" r:id="rId7" imgW="1943100" imgH="8763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9830" y="3987813"/>
                        <a:ext cx="4132970" cy="186434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302593892"/>
              </p:ext>
            </p:extLst>
          </p:nvPr>
        </p:nvGraphicFramePr>
        <p:xfrm>
          <a:off x="548640" y="6406516"/>
          <a:ext cx="1487806" cy="868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5093" name="Equation" r:id="rId9" imgW="762000" imgH="444500" progId="Equation.DSMT4">
                  <p:embed/>
                </p:oleObj>
              </mc:Choice>
              <mc:Fallback>
                <p:oleObj name="Equation" r:id="rId9" imgW="762000" imgH="4445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" y="6406516"/>
                        <a:ext cx="1487806" cy="86868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4267514545"/>
              </p:ext>
            </p:extLst>
          </p:nvPr>
        </p:nvGraphicFramePr>
        <p:xfrm>
          <a:off x="2895600" y="6553200"/>
          <a:ext cx="1487806" cy="868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5094" name="Equation" r:id="rId11" imgW="762000" imgH="444500" progId="Equation.DSMT4">
                  <p:embed/>
                </p:oleObj>
              </mc:Choice>
              <mc:Fallback>
                <p:oleObj name="Equation" r:id="rId11" imgW="762000" imgH="4445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6553200"/>
                        <a:ext cx="1487806" cy="86868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895448014"/>
              </p:ext>
            </p:extLst>
          </p:nvPr>
        </p:nvGraphicFramePr>
        <p:xfrm>
          <a:off x="5105400" y="6629400"/>
          <a:ext cx="1487806" cy="868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5095" name="Equation" r:id="rId12" imgW="762000" imgH="444500" progId="Equation.DSMT4">
                  <p:embed/>
                </p:oleObj>
              </mc:Choice>
              <mc:Fallback>
                <p:oleObj name="Equation" r:id="rId12" imgW="762000" imgH="4445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6629400"/>
                        <a:ext cx="1487806" cy="86868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1302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A09735D-C709-41EF-9D7A-5DD0E05A2F8C}" type="slidenum">
              <a:rPr lang="en-US" sz="1700"/>
              <a:pPr eaLnBrk="1" hangingPunct="1"/>
              <a:t>47</a:t>
            </a:fld>
            <a:endParaRPr lang="en-US" sz="170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65760" y="7498080"/>
            <a:ext cx="4297680" cy="54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en-US" sz="1900" dirty="0">
                <a:latin typeface="+mn-lt"/>
                <a:cs typeface="Arial" charset="0"/>
              </a:rPr>
              <a:t>Probability sampling principles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640080"/>
            <a:ext cx="5212080" cy="3657600"/>
          </a:xfrm>
          <a:prstGeom prst="roundRect">
            <a:avLst/>
          </a:prstGeom>
          <a:solidFill>
            <a:srgbClr val="99CC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20240" y="27432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1 Population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280160" y="914400"/>
            <a:ext cx="5029200" cy="3657600"/>
          </a:xfrm>
          <a:prstGeom prst="roundRect">
            <a:avLst/>
          </a:prstGeom>
          <a:solidFill>
            <a:srgbClr val="3366FF">
              <a:alpha val="77000"/>
            </a:srgbClr>
          </a:solidFill>
          <a:ln>
            <a:solidFill>
              <a:srgbClr val="3366FF">
                <a:alpha val="5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743200" y="64008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2 Frame</a:t>
            </a:r>
            <a:endParaRPr lang="en-US" dirty="0"/>
          </a:p>
        </p:txBody>
      </p:sp>
      <p:sp>
        <p:nvSpPr>
          <p:cNvPr id="2" name="Rounded Rectangle 1"/>
          <p:cNvSpPr/>
          <p:nvPr/>
        </p:nvSpPr>
        <p:spPr>
          <a:xfrm>
            <a:off x="548640" y="5212080"/>
            <a:ext cx="1737360" cy="548640"/>
          </a:xfrm>
          <a:prstGeom prst="roundRect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>
              <a:solidFill>
                <a:srgbClr val="0033CC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440" y="475488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3 Sample</a:t>
            </a:r>
            <a:endParaRPr lang="en-US" dirty="0"/>
          </a:p>
        </p:txBody>
      </p:sp>
      <p:graphicFrame>
        <p:nvGraphicFramePr>
          <p:cNvPr id="14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005753482"/>
              </p:ext>
            </p:extLst>
          </p:nvPr>
        </p:nvGraphicFramePr>
        <p:xfrm>
          <a:off x="795905" y="6400801"/>
          <a:ext cx="1413895" cy="8381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6146" name="Equation" r:id="rId4" imgW="749300" imgH="444500" progId="Equation.DSMT4">
                  <p:embed/>
                </p:oleObj>
              </mc:Choice>
              <mc:Fallback>
                <p:oleObj name="Equation" r:id="rId4" imgW="749300" imgH="4445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905" y="6400801"/>
                        <a:ext cx="1413895" cy="83819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Down Arrow 15"/>
          <p:cNvSpPr/>
          <p:nvPr/>
        </p:nvSpPr>
        <p:spPr>
          <a:xfrm rot="1673821">
            <a:off x="1620617" y="3566160"/>
            <a:ext cx="365760" cy="1371600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>
            <a:off x="1188720" y="566928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19" name="Down Arrow 18"/>
          <p:cNvSpPr/>
          <p:nvPr/>
        </p:nvSpPr>
        <p:spPr>
          <a:xfrm rot="381225">
            <a:off x="3399948" y="3641573"/>
            <a:ext cx="365760" cy="1371600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20" name="Down Arrow 19"/>
          <p:cNvSpPr/>
          <p:nvPr/>
        </p:nvSpPr>
        <p:spPr>
          <a:xfrm rot="21443840">
            <a:off x="5195412" y="3573757"/>
            <a:ext cx="365760" cy="1371600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2743200" y="5212080"/>
            <a:ext cx="1737360" cy="548640"/>
          </a:xfrm>
          <a:prstGeom prst="roundRect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>
              <a:solidFill>
                <a:srgbClr val="0033CC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754880" y="5212080"/>
            <a:ext cx="1737360" cy="548640"/>
          </a:xfrm>
          <a:prstGeom prst="roundRect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>
              <a:solidFill>
                <a:srgbClr val="0033CC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560320" y="475488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3 Sample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572000" y="475488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3 Sample</a:t>
            </a:r>
            <a:endParaRPr lang="en-US" dirty="0"/>
          </a:p>
        </p:txBody>
      </p:sp>
      <p:sp>
        <p:nvSpPr>
          <p:cNvPr id="28" name="Down Arrow 27"/>
          <p:cNvSpPr/>
          <p:nvPr/>
        </p:nvSpPr>
        <p:spPr>
          <a:xfrm>
            <a:off x="3383280" y="566928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29" name="Down Arrow 28"/>
          <p:cNvSpPr/>
          <p:nvPr/>
        </p:nvSpPr>
        <p:spPr>
          <a:xfrm>
            <a:off x="5394960" y="566928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2651760" y="6126480"/>
            <a:ext cx="2743200" cy="449354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sz="2200" dirty="0"/>
              <a:t>4 Estimate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663440" y="6126480"/>
            <a:ext cx="2743200" cy="449354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sz="2200" dirty="0"/>
              <a:t>4 Estimate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82880" y="6126480"/>
            <a:ext cx="2743200" cy="449354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sz="2200" dirty="0"/>
              <a:t>4 Estimate</a:t>
            </a:r>
          </a:p>
        </p:txBody>
      </p:sp>
      <p:graphicFrame>
        <p:nvGraphicFramePr>
          <p:cNvPr id="33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923411911"/>
              </p:ext>
            </p:extLst>
          </p:nvPr>
        </p:nvGraphicFramePr>
        <p:xfrm>
          <a:off x="3114676" y="6406515"/>
          <a:ext cx="1381124" cy="8063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6147" name="Equation" r:id="rId6" imgW="762000" imgH="444500" progId="Equation.DSMT4">
                  <p:embed/>
                </p:oleObj>
              </mc:Choice>
              <mc:Fallback>
                <p:oleObj name="Equation" r:id="rId6" imgW="762000" imgH="4445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4676" y="6406515"/>
                        <a:ext cx="1381124" cy="80639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686263167"/>
              </p:ext>
            </p:extLst>
          </p:nvPr>
        </p:nvGraphicFramePr>
        <p:xfrm>
          <a:off x="5126356" y="6406515"/>
          <a:ext cx="1426844" cy="83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6148" name="Equation" r:id="rId8" imgW="762000" imgH="444500" progId="Equation.DSMT4">
                  <p:embed/>
                </p:oleObj>
              </mc:Choice>
              <mc:Fallback>
                <p:oleObj name="Equation" r:id="rId8" imgW="762000" imgH="4445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6356" y="6406515"/>
                        <a:ext cx="1426844" cy="83308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Down Arrow 37"/>
          <p:cNvSpPr/>
          <p:nvPr/>
        </p:nvSpPr>
        <p:spPr>
          <a:xfrm rot="15651005">
            <a:off x="6191479" y="1250644"/>
            <a:ext cx="365760" cy="1369421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41" name="Rounded Rectangle 40"/>
          <p:cNvSpPr/>
          <p:nvPr/>
        </p:nvSpPr>
        <p:spPr>
          <a:xfrm>
            <a:off x="7132320" y="1097280"/>
            <a:ext cx="1737360" cy="548640"/>
          </a:xfrm>
          <a:prstGeom prst="roundRect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>
              <a:solidFill>
                <a:srgbClr val="0033CC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492240" y="64008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/>
              <a:t>3</a:t>
            </a:r>
            <a:r>
              <a:rPr lang="en-US" dirty="0" smtClean="0"/>
              <a:t> Sample  </a:t>
            </a:r>
            <a:endParaRPr lang="en-US" dirty="0"/>
          </a:p>
        </p:txBody>
      </p:sp>
      <p:sp>
        <p:nvSpPr>
          <p:cNvPr id="44" name="Down Arrow 43"/>
          <p:cNvSpPr/>
          <p:nvPr/>
        </p:nvSpPr>
        <p:spPr>
          <a:xfrm>
            <a:off x="7863840" y="137160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6126480" y="1828800"/>
            <a:ext cx="2743200" cy="449354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sz="2200" dirty="0"/>
              <a:t>4 Estimate 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934200" y="3048000"/>
            <a:ext cx="3886200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5 Sampling distribution </a:t>
            </a:r>
            <a:endParaRPr lang="en-US" dirty="0"/>
          </a:p>
        </p:txBody>
      </p:sp>
      <p:pic>
        <p:nvPicPr>
          <p:cNvPr id="8" name="Picture 7" descr="imgres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4080" y="0"/>
            <a:ext cx="1188720" cy="1737360"/>
          </a:xfrm>
          <a:prstGeom prst="rect">
            <a:avLst/>
          </a:prstGeom>
        </p:spPr>
      </p:pic>
      <p:pic>
        <p:nvPicPr>
          <p:cNvPr id="40" name="Picture 39" descr="imgres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241" y="0"/>
            <a:ext cx="1230491" cy="1700784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9601200" y="822961"/>
            <a:ext cx="640080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s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239000" y="5334000"/>
            <a:ext cx="3291840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6 Standard error</a:t>
            </a:r>
            <a:endParaRPr lang="en-US" dirty="0"/>
          </a:p>
        </p:txBody>
      </p:sp>
      <p:graphicFrame>
        <p:nvGraphicFramePr>
          <p:cNvPr id="51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868805557"/>
              </p:ext>
            </p:extLst>
          </p:nvPr>
        </p:nvGraphicFramePr>
        <p:xfrm>
          <a:off x="7543800" y="5943600"/>
          <a:ext cx="2674620" cy="10629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6149" name="Equation" r:id="rId12" imgW="1117600" imgH="444500" progId="Equation.DSMT4">
                  <p:embed/>
                </p:oleObj>
              </mc:Choice>
              <mc:Fallback>
                <p:oleObj name="Equation" r:id="rId12" imgW="1117600" imgH="4445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5943600"/>
                        <a:ext cx="2674620" cy="106299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4285554364"/>
              </p:ext>
            </p:extLst>
          </p:nvPr>
        </p:nvGraphicFramePr>
        <p:xfrm>
          <a:off x="7101840" y="2000831"/>
          <a:ext cx="1965960" cy="10471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6150" name="Equation" r:id="rId14" imgW="977900" imgH="520700" progId="Equation.DSMT4">
                  <p:embed/>
                </p:oleObj>
              </mc:Choice>
              <mc:Fallback>
                <p:oleObj name="Equation" r:id="rId14" imgW="977900" imgH="5207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01840" y="2000831"/>
                        <a:ext cx="1965960" cy="104716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809962970"/>
              </p:ext>
            </p:extLst>
          </p:nvPr>
        </p:nvGraphicFramePr>
        <p:xfrm>
          <a:off x="6705600" y="3505200"/>
          <a:ext cx="4132970" cy="1864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6151" name="Equation" r:id="rId16" imgW="1943100" imgH="876300" progId="Equation.DSMT4">
                  <p:embed/>
                </p:oleObj>
              </mc:Choice>
              <mc:Fallback>
                <p:oleObj name="Equation" r:id="rId16" imgW="1943100" imgH="8763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3505200"/>
                        <a:ext cx="4132970" cy="186434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Down Arrow 42"/>
          <p:cNvSpPr/>
          <p:nvPr/>
        </p:nvSpPr>
        <p:spPr>
          <a:xfrm>
            <a:off x="9220200" y="502920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569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Principles – 33</a:t>
            </a:r>
            <a:br>
              <a:rPr lang="en-US" b="1" dirty="0" smtClean="0"/>
            </a:br>
            <a:r>
              <a:rPr lang="en-US" b="1" dirty="0" smtClean="0"/>
              <a:t>Standard errors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US" dirty="0" smtClean="0">
              <a:solidFill>
                <a:schemeClr val="accent2"/>
              </a:solidFill>
            </a:endParaRPr>
          </a:p>
          <a:p>
            <a:pPr lvl="1" eaLnBrk="1" hangingPunct="1"/>
            <a:endParaRPr lang="en-US" dirty="0" smtClean="0">
              <a:solidFill>
                <a:schemeClr val="accent2"/>
              </a:solidFill>
            </a:endParaRPr>
          </a:p>
        </p:txBody>
      </p:sp>
      <p:sp>
        <p:nvSpPr>
          <p:cNvPr id="3076" name="Rectangle 7"/>
          <p:cNvSpPr>
            <a:spLocks noChangeArrowheads="1"/>
          </p:cNvSpPr>
          <p:nvPr/>
        </p:nvSpPr>
        <p:spPr bwMode="auto">
          <a:xfrm>
            <a:off x="822960" y="2377440"/>
            <a:ext cx="9326880" cy="585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728" tIns="54864" rIns="109728" bIns="54864"/>
          <a:lstStyle/>
          <a:p>
            <a:pPr marL="731520" indent="-731520">
              <a:spcBef>
                <a:spcPct val="20000"/>
              </a:spcBef>
            </a:pPr>
            <a:r>
              <a:rPr lang="en-US" sz="3600" i="1" dirty="0"/>
              <a:t>For a SRS of n = 20</a:t>
            </a:r>
            <a:r>
              <a:rPr lang="en-US" sz="2900" i="1" dirty="0"/>
              <a:t>,</a:t>
            </a:r>
          </a:p>
          <a:p>
            <a:pPr marL="731520" indent="-731520">
              <a:spcBef>
                <a:spcPct val="20000"/>
              </a:spcBef>
            </a:pPr>
            <a:endParaRPr lang="en-US" sz="2900" dirty="0"/>
          </a:p>
          <a:p>
            <a:pPr marL="731520" indent="-731520">
              <a:spcBef>
                <a:spcPct val="20000"/>
              </a:spcBef>
            </a:pPr>
            <a:endParaRPr lang="en-US" sz="2900" dirty="0"/>
          </a:p>
          <a:p>
            <a:pPr marL="1188720" lvl="1" indent="-640080">
              <a:spcBef>
                <a:spcPct val="20000"/>
              </a:spcBef>
            </a:pPr>
            <a:endParaRPr lang="en-US" sz="2900" dirty="0"/>
          </a:p>
          <a:p>
            <a:pPr marL="731520" indent="-731520">
              <a:spcBef>
                <a:spcPct val="20000"/>
              </a:spcBef>
              <a:buFontTx/>
              <a:buAutoNum type="alphaLcParenR"/>
            </a:pPr>
            <a:endParaRPr lang="en-US" sz="2900" dirty="0"/>
          </a:p>
          <a:p>
            <a:pPr marL="731520" indent="-731520">
              <a:lnSpc>
                <a:spcPct val="80000"/>
              </a:lnSpc>
              <a:spcBef>
                <a:spcPct val="20000"/>
              </a:spcBef>
              <a:buFontTx/>
              <a:buAutoNum type="arabicPeriod"/>
            </a:pPr>
            <a:endParaRPr lang="en-US" sz="2900" dirty="0"/>
          </a:p>
          <a:p>
            <a:pPr marL="731520" indent="-731520">
              <a:lnSpc>
                <a:spcPct val="80000"/>
              </a:lnSpc>
              <a:spcBef>
                <a:spcPct val="20000"/>
              </a:spcBef>
            </a:pPr>
            <a:r>
              <a:rPr lang="en-US" sz="2900" dirty="0"/>
              <a:t/>
            </a:r>
            <a:br>
              <a:rPr lang="en-US" sz="2900" dirty="0"/>
            </a:br>
            <a:endParaRPr lang="en-US" sz="2900" dirty="0"/>
          </a:p>
        </p:txBody>
      </p:sp>
      <p:graphicFrame>
        <p:nvGraphicFramePr>
          <p:cNvPr id="307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4662103"/>
              </p:ext>
            </p:extLst>
          </p:nvPr>
        </p:nvGraphicFramePr>
        <p:xfrm>
          <a:off x="3297238" y="3182937"/>
          <a:ext cx="4194175" cy="4132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4180" name="Equation" r:id="rId4" imgW="1651000" imgH="1625600" progId="Equation.DSMT4">
                  <p:embed/>
                </p:oleObj>
              </mc:Choice>
              <mc:Fallback>
                <p:oleObj name="Equation" r:id="rId4" imgW="1651000" imgH="1625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7238" y="3182937"/>
                        <a:ext cx="4194175" cy="4132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DB2A93-81E9-4331-BB4D-0E7D395E1DA8}" type="slidenum">
              <a:rPr lang="en-US" smtClean="0"/>
              <a:pPr>
                <a:defRPr/>
              </a:pPr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88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A09735D-C709-41EF-9D7A-5DD0E05A2F8C}" type="slidenum">
              <a:rPr lang="en-US" sz="1700"/>
              <a:pPr eaLnBrk="1" hangingPunct="1"/>
              <a:t>49</a:t>
            </a:fld>
            <a:endParaRPr lang="en-US" sz="170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65760" y="7498080"/>
            <a:ext cx="4297680" cy="54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en-US" sz="1900" dirty="0">
                <a:latin typeface="+mn-lt"/>
                <a:cs typeface="Arial" charset="0"/>
              </a:rPr>
              <a:t>Probability sampling principles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640080"/>
            <a:ext cx="5212080" cy="3657600"/>
          </a:xfrm>
          <a:prstGeom prst="roundRect">
            <a:avLst/>
          </a:prstGeom>
          <a:solidFill>
            <a:srgbClr val="99CC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20240" y="27432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1 Population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280160" y="914400"/>
            <a:ext cx="5029200" cy="3657600"/>
          </a:xfrm>
          <a:prstGeom prst="roundRect">
            <a:avLst/>
          </a:prstGeom>
          <a:solidFill>
            <a:srgbClr val="3366FF">
              <a:alpha val="77000"/>
            </a:srgbClr>
          </a:solidFill>
          <a:ln>
            <a:solidFill>
              <a:srgbClr val="3366FF">
                <a:alpha val="5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743200" y="64008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2 Frame</a:t>
            </a:r>
            <a:endParaRPr lang="en-US" dirty="0"/>
          </a:p>
        </p:txBody>
      </p:sp>
      <p:sp>
        <p:nvSpPr>
          <p:cNvPr id="2" name="Rounded Rectangle 1"/>
          <p:cNvSpPr/>
          <p:nvPr/>
        </p:nvSpPr>
        <p:spPr>
          <a:xfrm>
            <a:off x="548640" y="5212080"/>
            <a:ext cx="1737360" cy="548640"/>
          </a:xfrm>
          <a:prstGeom prst="roundRect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>
              <a:solidFill>
                <a:srgbClr val="0033CC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440" y="475488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3 Sample</a:t>
            </a:r>
            <a:endParaRPr lang="en-US" dirty="0"/>
          </a:p>
        </p:txBody>
      </p:sp>
      <p:graphicFrame>
        <p:nvGraphicFramePr>
          <p:cNvPr id="14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544289429"/>
              </p:ext>
            </p:extLst>
          </p:nvPr>
        </p:nvGraphicFramePr>
        <p:xfrm>
          <a:off x="548640" y="6400801"/>
          <a:ext cx="1413895" cy="8381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7194" name="Equation" r:id="rId4" imgW="749300" imgH="444500" progId="Equation.DSMT4">
                  <p:embed/>
                </p:oleObj>
              </mc:Choice>
              <mc:Fallback>
                <p:oleObj name="Equation" r:id="rId4" imgW="749300" imgH="4445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" y="6400801"/>
                        <a:ext cx="1413895" cy="83819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Down Arrow 15"/>
          <p:cNvSpPr/>
          <p:nvPr/>
        </p:nvSpPr>
        <p:spPr>
          <a:xfrm rot="1673821">
            <a:off x="1620617" y="3566160"/>
            <a:ext cx="365760" cy="1371600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>
            <a:off x="1188720" y="566928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19" name="Down Arrow 18"/>
          <p:cNvSpPr/>
          <p:nvPr/>
        </p:nvSpPr>
        <p:spPr>
          <a:xfrm rot="381225">
            <a:off x="3399948" y="3641573"/>
            <a:ext cx="365760" cy="1371600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20" name="Down Arrow 19"/>
          <p:cNvSpPr/>
          <p:nvPr/>
        </p:nvSpPr>
        <p:spPr>
          <a:xfrm rot="21443840">
            <a:off x="5195412" y="3573757"/>
            <a:ext cx="365760" cy="1371600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2743200" y="5212080"/>
            <a:ext cx="1737360" cy="548640"/>
          </a:xfrm>
          <a:prstGeom prst="roundRect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>
              <a:solidFill>
                <a:srgbClr val="0033CC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754880" y="5212080"/>
            <a:ext cx="1737360" cy="548640"/>
          </a:xfrm>
          <a:prstGeom prst="roundRect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>
              <a:solidFill>
                <a:srgbClr val="0033CC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560320" y="475488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3 Sample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572000" y="475488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3 Sample</a:t>
            </a:r>
            <a:endParaRPr lang="en-US" dirty="0"/>
          </a:p>
        </p:txBody>
      </p:sp>
      <p:sp>
        <p:nvSpPr>
          <p:cNvPr id="28" name="Down Arrow 27"/>
          <p:cNvSpPr/>
          <p:nvPr/>
        </p:nvSpPr>
        <p:spPr>
          <a:xfrm>
            <a:off x="3383280" y="566928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29" name="Down Arrow 28"/>
          <p:cNvSpPr/>
          <p:nvPr/>
        </p:nvSpPr>
        <p:spPr>
          <a:xfrm>
            <a:off x="5394960" y="566928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2651760" y="6126480"/>
            <a:ext cx="2743200" cy="449354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sz="2200" dirty="0"/>
              <a:t>4 Estimate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663440" y="6126480"/>
            <a:ext cx="2743200" cy="449354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sz="2200" dirty="0"/>
              <a:t>4 Estimate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82880" y="6126480"/>
            <a:ext cx="2743200" cy="449354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sz="2200" dirty="0"/>
              <a:t>4 Estimate</a:t>
            </a:r>
          </a:p>
        </p:txBody>
      </p:sp>
      <p:graphicFrame>
        <p:nvGraphicFramePr>
          <p:cNvPr id="33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98557251"/>
              </p:ext>
            </p:extLst>
          </p:nvPr>
        </p:nvGraphicFramePr>
        <p:xfrm>
          <a:off x="2809876" y="6406515"/>
          <a:ext cx="1295303" cy="7562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7195" name="Equation" r:id="rId6" imgW="762000" imgH="444500" progId="Equation.DSMT4">
                  <p:embed/>
                </p:oleObj>
              </mc:Choice>
              <mc:Fallback>
                <p:oleObj name="Equation" r:id="rId6" imgW="762000" imgH="4445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9876" y="6406515"/>
                        <a:ext cx="1295303" cy="75628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005193152"/>
              </p:ext>
            </p:extLst>
          </p:nvPr>
        </p:nvGraphicFramePr>
        <p:xfrm>
          <a:off x="4821556" y="6406515"/>
          <a:ext cx="1426844" cy="83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7196" name="Equation" r:id="rId8" imgW="762000" imgH="444500" progId="Equation.DSMT4">
                  <p:embed/>
                </p:oleObj>
              </mc:Choice>
              <mc:Fallback>
                <p:oleObj name="Equation" r:id="rId8" imgW="762000" imgH="4445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1556" y="6406515"/>
                        <a:ext cx="1426844" cy="83308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Down Arrow 37"/>
          <p:cNvSpPr/>
          <p:nvPr/>
        </p:nvSpPr>
        <p:spPr>
          <a:xfrm rot="15651005">
            <a:off x="6191479" y="1250644"/>
            <a:ext cx="365760" cy="1369421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41" name="Rounded Rectangle 40"/>
          <p:cNvSpPr/>
          <p:nvPr/>
        </p:nvSpPr>
        <p:spPr>
          <a:xfrm>
            <a:off x="7132320" y="1097280"/>
            <a:ext cx="1737360" cy="548640"/>
          </a:xfrm>
          <a:prstGeom prst="roundRect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>
              <a:solidFill>
                <a:srgbClr val="0033CC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492240" y="640080"/>
            <a:ext cx="2743200" cy="548640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/>
              <a:t>3</a:t>
            </a:r>
            <a:r>
              <a:rPr lang="en-US" dirty="0" smtClean="0"/>
              <a:t> Sample  </a:t>
            </a:r>
            <a:endParaRPr lang="en-US" dirty="0"/>
          </a:p>
        </p:txBody>
      </p:sp>
      <p:sp>
        <p:nvSpPr>
          <p:cNvPr id="44" name="Down Arrow 43"/>
          <p:cNvSpPr/>
          <p:nvPr/>
        </p:nvSpPr>
        <p:spPr>
          <a:xfrm>
            <a:off x="7863840" y="137160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6126480" y="1828800"/>
            <a:ext cx="2743200" cy="449354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sz="2200" dirty="0"/>
              <a:t>4 Estimate 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629400" y="2895600"/>
            <a:ext cx="4267200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5 Sampling distribution 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9601200" y="822961"/>
            <a:ext cx="640080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s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086600" y="4648200"/>
            <a:ext cx="3291840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6 Standard error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6781800" y="5791200"/>
            <a:ext cx="4038600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/>
              <a:t>7 Confidence interval</a:t>
            </a:r>
            <a:endParaRPr lang="en-US" dirty="0"/>
          </a:p>
        </p:txBody>
      </p:sp>
      <p:graphicFrame>
        <p:nvGraphicFramePr>
          <p:cNvPr id="52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858471846"/>
              </p:ext>
            </p:extLst>
          </p:nvPr>
        </p:nvGraphicFramePr>
        <p:xfrm>
          <a:off x="6858000" y="6400800"/>
          <a:ext cx="4137534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7197" name="Equation" r:id="rId10" imgW="1181100" imgH="304800" progId="Equation.DSMT4">
                  <p:embed/>
                </p:oleObj>
              </mc:Choice>
              <mc:Fallback>
                <p:oleObj name="Equation" r:id="rId10" imgW="1181100" imgH="3048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6400800"/>
                        <a:ext cx="4137534" cy="10668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3" name="Picture 52" descr="imgres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640" y="0"/>
            <a:ext cx="1280160" cy="1678577"/>
          </a:xfrm>
          <a:prstGeom prst="rect">
            <a:avLst/>
          </a:prstGeom>
        </p:spPr>
      </p:pic>
      <p:pic>
        <p:nvPicPr>
          <p:cNvPr id="54" name="Picture 53" descr="imgres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241" y="0"/>
            <a:ext cx="1230491" cy="1700784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9555480" y="822961"/>
            <a:ext cx="640080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s</a:t>
            </a:r>
            <a:endParaRPr lang="en-US" dirty="0">
              <a:solidFill>
                <a:srgbClr val="008000"/>
              </a:solidFill>
            </a:endParaRPr>
          </a:p>
        </p:txBody>
      </p:sp>
      <p:graphicFrame>
        <p:nvGraphicFramePr>
          <p:cNvPr id="56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746512344"/>
              </p:ext>
            </p:extLst>
          </p:nvPr>
        </p:nvGraphicFramePr>
        <p:xfrm>
          <a:off x="6949441" y="1920240"/>
          <a:ext cx="1974204" cy="1051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7198" name="Equation" r:id="rId14" imgW="977900" imgH="520700" progId="Equation.DSMT4">
                  <p:embed/>
                </p:oleObj>
              </mc:Choice>
              <mc:Fallback>
                <p:oleObj name="Equation" r:id="rId14" imgW="977900" imgH="5207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9441" y="1920240"/>
                        <a:ext cx="1974204" cy="105156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801793378"/>
              </p:ext>
            </p:extLst>
          </p:nvPr>
        </p:nvGraphicFramePr>
        <p:xfrm>
          <a:off x="7467600" y="3505200"/>
          <a:ext cx="2636520" cy="1189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7199" name="Equation" r:id="rId16" imgW="1943100" imgH="876300" progId="Equation.DSMT4">
                  <p:embed/>
                </p:oleObj>
              </mc:Choice>
              <mc:Fallback>
                <p:oleObj name="Equation" r:id="rId16" imgW="1943100" imgH="8763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3505200"/>
                        <a:ext cx="2636520" cy="118931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1194891"/>
              </p:ext>
            </p:extLst>
          </p:nvPr>
        </p:nvGraphicFramePr>
        <p:xfrm>
          <a:off x="7467600" y="5181600"/>
          <a:ext cx="19812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7200" name="Equation" r:id="rId18" imgW="1117600" imgH="444500" progId="Equation.DSMT4">
                  <p:embed/>
                </p:oleObj>
              </mc:Choice>
              <mc:Fallback>
                <p:oleObj name="Equation" r:id="rId18" imgW="1117600" imgH="4445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5181600"/>
                        <a:ext cx="1981200" cy="787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92598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FF">
                <a:alpha val="50000"/>
              </a:srgbClr>
            </a:gs>
            <a:gs pos="100000">
              <a:srgbClr val="FFFFFF"/>
            </a:gs>
            <a:gs pos="50000">
              <a:srgbClr val="0000F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" y="91440"/>
            <a:ext cx="10515600" cy="1371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  <a:r>
              <a:rPr lang="en-US" sz="4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Analysis of Complex Sample Data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548640" y="1371600"/>
            <a:ext cx="9875520" cy="5431156"/>
          </a:xfrm>
        </p:spPr>
        <p:txBody>
          <a:bodyPr/>
          <a:lstStyle/>
          <a:p>
            <a:pPr eaLnBrk="1" hangingPunct="1"/>
            <a:r>
              <a:rPr lang="en-US" sz="3600" u="sng" dirty="0">
                <a:solidFill>
                  <a:srgbClr val="FFFF00"/>
                </a:solidFill>
              </a:rPr>
              <a:t>Overview</a:t>
            </a:r>
            <a:r>
              <a:rPr lang="en-US" sz="3600" dirty="0">
                <a:solidFill>
                  <a:srgbClr val="FFFF00"/>
                </a:solidFill>
              </a:rPr>
              <a:t>: </a:t>
            </a:r>
            <a:r>
              <a:rPr lang="en-US" sz="3600" dirty="0" smtClean="0">
                <a:solidFill>
                  <a:srgbClr val="FFFF00"/>
                </a:solidFill>
              </a:rPr>
              <a:t>How we plan to manage the course</a:t>
            </a:r>
          </a:p>
          <a:p>
            <a:pPr eaLnBrk="1" hangingPunct="1"/>
            <a:r>
              <a:rPr lang="en-US" sz="3600" dirty="0" smtClean="0">
                <a:solidFill>
                  <a:srgbClr val="FFFF00"/>
                </a:solidFill>
              </a:rPr>
              <a:t>Lecture &amp; discussion</a:t>
            </a:r>
          </a:p>
          <a:p>
            <a:pPr lvl="1" eaLnBrk="1" hangingPunct="1"/>
            <a:r>
              <a:rPr lang="en-US" sz="3200" u="sng" dirty="0" smtClean="0">
                <a:solidFill>
                  <a:srgbClr val="FFFF00"/>
                </a:solidFill>
              </a:rPr>
              <a:t>Principles</a:t>
            </a:r>
            <a:r>
              <a:rPr lang="en-US" sz="3200" dirty="0" smtClean="0">
                <a:solidFill>
                  <a:srgbClr val="FFFF00"/>
                </a:solidFill>
              </a:rPr>
              <a:t>: Things </a:t>
            </a:r>
            <a:r>
              <a:rPr lang="en-US" sz="3200" dirty="0">
                <a:solidFill>
                  <a:srgbClr val="FFFF00"/>
                </a:solidFill>
              </a:rPr>
              <a:t>that make complex sample data complex</a:t>
            </a:r>
          </a:p>
          <a:p>
            <a:pPr lvl="1" eaLnBrk="1" hangingPunct="1"/>
            <a:r>
              <a:rPr lang="en-US" sz="3200" u="sng" dirty="0">
                <a:solidFill>
                  <a:schemeClr val="tx1">
                    <a:lumMod val="75000"/>
                  </a:schemeClr>
                </a:solidFill>
              </a:rPr>
              <a:t>Preparation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: Four 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investigations 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that need to be 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done 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before analyzing complex sample 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survey data</a:t>
            </a:r>
            <a:endParaRPr lang="en-US" sz="3200" dirty="0">
              <a:solidFill>
                <a:schemeClr val="tx1">
                  <a:lumMod val="75000"/>
                </a:schemeClr>
              </a:solidFill>
            </a:endParaRPr>
          </a:p>
          <a:p>
            <a:pPr lvl="1" eaLnBrk="1" hangingPunct="1"/>
            <a:r>
              <a:rPr lang="en-US" sz="3200" u="sng" dirty="0">
                <a:solidFill>
                  <a:schemeClr val="tx1">
                    <a:lumMod val="75000"/>
                  </a:schemeClr>
                </a:solidFill>
              </a:rPr>
              <a:t>Analysis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: Four 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problems in the analysis of 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complex sample 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survey data</a:t>
            </a:r>
            <a:endParaRPr lang="en-US" sz="3200" dirty="0">
              <a:solidFill>
                <a:schemeClr val="tx1">
                  <a:lumMod val="75000"/>
                </a:schemeClr>
              </a:solidFill>
            </a:endParaRPr>
          </a:p>
          <a:p>
            <a:pPr lvl="1" eaLnBrk="1" hangingPunct="1"/>
            <a:r>
              <a:rPr lang="en-US" sz="3200" u="sng" dirty="0" smtClean="0">
                <a:solidFill>
                  <a:schemeClr val="tx1">
                    <a:lumMod val="75000"/>
                  </a:schemeClr>
                </a:solidFill>
              </a:rPr>
              <a:t>Design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: How design &amp; implementation of complex designs affect analysis</a:t>
            </a:r>
          </a:p>
          <a:p>
            <a:pPr eaLnBrk="1" hangingPunct="1"/>
            <a:r>
              <a:rPr lang="en-US" sz="3600" dirty="0" smtClean="0">
                <a:solidFill>
                  <a:srgbClr val="FFFF00"/>
                </a:solidFill>
              </a:rPr>
              <a:t>Computing laboratory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1269DC4-99BB-48DA-8B80-C670CEF112B1}" type="slidenum">
              <a:rPr lang="en-US" sz="1680"/>
              <a:pPr eaLnBrk="1" hangingPunct="1"/>
              <a:t>5</a:t>
            </a:fld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3675991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Principles – 36</a:t>
            </a:r>
            <a:br>
              <a:rPr lang="en-US" b="1" dirty="0" smtClean="0"/>
            </a:br>
            <a:r>
              <a:rPr lang="en-US" b="1" dirty="0" smtClean="0"/>
              <a:t>95% Confidence interval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US" dirty="0" smtClean="0">
              <a:solidFill>
                <a:schemeClr val="accent2"/>
              </a:solidFill>
            </a:endParaRPr>
          </a:p>
          <a:p>
            <a:pPr lvl="1" eaLnBrk="1" hangingPunct="1"/>
            <a:endParaRPr lang="en-US" dirty="0" smtClean="0">
              <a:solidFill>
                <a:schemeClr val="accent2"/>
              </a:solidFill>
            </a:endParaRPr>
          </a:p>
        </p:txBody>
      </p:sp>
      <p:sp>
        <p:nvSpPr>
          <p:cNvPr id="3076" name="Rectangle 7"/>
          <p:cNvSpPr>
            <a:spLocks noChangeArrowheads="1"/>
          </p:cNvSpPr>
          <p:nvPr/>
        </p:nvSpPr>
        <p:spPr bwMode="auto">
          <a:xfrm>
            <a:off x="822960" y="2377440"/>
            <a:ext cx="9326880" cy="585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728" tIns="54864" rIns="109728" bIns="54864"/>
          <a:lstStyle/>
          <a:p>
            <a:pPr marL="731520" indent="-731520">
              <a:spcBef>
                <a:spcPct val="20000"/>
              </a:spcBef>
            </a:pPr>
            <a:r>
              <a:rPr lang="en-US" sz="3600" i="1" dirty="0"/>
              <a:t>For a SRS of n = 20</a:t>
            </a:r>
            <a:r>
              <a:rPr lang="en-US" sz="2900" i="1" dirty="0"/>
              <a:t>,</a:t>
            </a:r>
          </a:p>
          <a:p>
            <a:pPr marL="731520" indent="-731520">
              <a:spcBef>
                <a:spcPct val="20000"/>
              </a:spcBef>
            </a:pPr>
            <a:endParaRPr lang="en-US" sz="2900" dirty="0"/>
          </a:p>
          <a:p>
            <a:pPr marL="731520" indent="-731520">
              <a:spcBef>
                <a:spcPct val="20000"/>
              </a:spcBef>
            </a:pPr>
            <a:endParaRPr lang="en-US" sz="2900" dirty="0"/>
          </a:p>
          <a:p>
            <a:pPr marL="1188720" lvl="1" indent="-640080">
              <a:spcBef>
                <a:spcPct val="20000"/>
              </a:spcBef>
            </a:pPr>
            <a:endParaRPr lang="en-US" sz="2900" dirty="0"/>
          </a:p>
          <a:p>
            <a:pPr marL="731520" indent="-731520">
              <a:spcBef>
                <a:spcPct val="20000"/>
              </a:spcBef>
              <a:buFontTx/>
              <a:buAutoNum type="alphaLcParenR"/>
            </a:pPr>
            <a:endParaRPr lang="en-US" sz="2900" dirty="0"/>
          </a:p>
          <a:p>
            <a:pPr marL="731520" indent="-731520">
              <a:lnSpc>
                <a:spcPct val="80000"/>
              </a:lnSpc>
              <a:spcBef>
                <a:spcPct val="20000"/>
              </a:spcBef>
              <a:buFontTx/>
              <a:buAutoNum type="arabicPeriod"/>
            </a:pPr>
            <a:endParaRPr lang="en-US" sz="2900" dirty="0"/>
          </a:p>
          <a:p>
            <a:pPr marL="731520" indent="-731520">
              <a:lnSpc>
                <a:spcPct val="80000"/>
              </a:lnSpc>
              <a:spcBef>
                <a:spcPct val="20000"/>
              </a:spcBef>
            </a:pPr>
            <a:r>
              <a:rPr lang="en-US" sz="2900" dirty="0"/>
              <a:t/>
            </a:r>
            <a:br>
              <a:rPr lang="en-US" sz="2900" dirty="0"/>
            </a:br>
            <a:endParaRPr lang="en-US" sz="2900" dirty="0"/>
          </a:p>
        </p:txBody>
      </p:sp>
      <p:graphicFrame>
        <p:nvGraphicFramePr>
          <p:cNvPr id="307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6761584"/>
              </p:ext>
            </p:extLst>
          </p:nvPr>
        </p:nvGraphicFramePr>
        <p:xfrm>
          <a:off x="3781425" y="3860800"/>
          <a:ext cx="3225800" cy="277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5204" name="Equation" r:id="rId4" imgW="1270000" imgH="1092200" progId="Equation.DSMT4">
                  <p:embed/>
                </p:oleObj>
              </mc:Choice>
              <mc:Fallback>
                <p:oleObj name="Equation" r:id="rId4" imgW="1270000" imgH="1092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1425" y="3860800"/>
                        <a:ext cx="3225800" cy="2776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DB2A93-81E9-4331-BB4D-0E7D395E1DA8}" type="slidenum">
              <a:rPr lang="en-US" smtClean="0"/>
              <a:pPr>
                <a:defRPr/>
              </a:pPr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7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34517906-A42C-CE4F-B4D6-ABEF3EBB4006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51</a:t>
            </a:fld>
            <a:endParaRPr lang="en-US" sz="1440" dirty="0">
              <a:solidFill>
                <a:srgbClr val="FFFFFF"/>
              </a:solidFill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8" y="1411288"/>
            <a:ext cx="11547357" cy="590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474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A09735D-C709-41EF-9D7A-5DD0E05A2F8C}" type="slidenum">
              <a:rPr lang="en-US" sz="1680"/>
              <a:pPr eaLnBrk="1" hangingPunct="1"/>
              <a:t>52</a:t>
            </a:fld>
            <a:endParaRPr lang="en-US" sz="1680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65760" y="7498080"/>
            <a:ext cx="4297680" cy="54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en-US" sz="1920" dirty="0">
                <a:latin typeface="+mn-lt"/>
                <a:cs typeface="Arial" charset="0"/>
              </a:rPr>
              <a:t>Probability sampling principles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640080"/>
            <a:ext cx="5212080" cy="3657600"/>
          </a:xfrm>
          <a:prstGeom prst="roundRect">
            <a:avLst/>
          </a:prstGeom>
          <a:solidFill>
            <a:srgbClr val="99CC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7" name="TextBox 6"/>
          <p:cNvSpPr txBox="1"/>
          <p:nvPr/>
        </p:nvSpPr>
        <p:spPr>
          <a:xfrm>
            <a:off x="1920240" y="274321"/>
            <a:ext cx="2743200" cy="624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/>
              <a:t>1 Population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371600" y="914400"/>
            <a:ext cx="4754880" cy="3657600"/>
          </a:xfrm>
          <a:prstGeom prst="roundRect">
            <a:avLst/>
          </a:prstGeom>
          <a:solidFill>
            <a:srgbClr val="3366FF">
              <a:alpha val="77000"/>
            </a:srgbClr>
          </a:solidFill>
          <a:ln>
            <a:solidFill>
              <a:srgbClr val="3366FF">
                <a:alpha val="5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pic>
        <p:nvPicPr>
          <p:cNvPr id="8" name="Picture 7" descr="imgr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810" y="0"/>
            <a:ext cx="1324991" cy="17373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966960" y="817603"/>
            <a:ext cx="640080" cy="624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>
                <a:solidFill>
                  <a:srgbClr val="0000FF"/>
                </a:solidFill>
              </a:rPr>
              <a:t>e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1371600" y="914400"/>
            <a:ext cx="2377440" cy="365760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13" name="Rounded Rectangle 12"/>
          <p:cNvSpPr/>
          <p:nvPr/>
        </p:nvSpPr>
        <p:spPr>
          <a:xfrm>
            <a:off x="3749040" y="914400"/>
            <a:ext cx="2377440" cy="365760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14" name="TextBox 13"/>
          <p:cNvSpPr txBox="1"/>
          <p:nvPr/>
        </p:nvSpPr>
        <p:spPr>
          <a:xfrm>
            <a:off x="2743200" y="640081"/>
            <a:ext cx="2743200" cy="624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/>
              <a:t>2 Frame</a:t>
            </a:r>
          </a:p>
        </p:txBody>
      </p:sp>
    </p:spTree>
    <p:extLst>
      <p:ext uri="{BB962C8B-B14F-4D97-AF65-F5344CB8AC3E}">
        <p14:creationId xmlns:p14="http://schemas.microsoft.com/office/powerpoint/2010/main" val="1483032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A09735D-C709-41EF-9D7A-5DD0E05A2F8C}" type="slidenum">
              <a:rPr lang="en-US" sz="1680"/>
              <a:pPr eaLnBrk="1" hangingPunct="1"/>
              <a:t>53</a:t>
            </a:fld>
            <a:endParaRPr lang="en-US" sz="1680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65760" y="7498080"/>
            <a:ext cx="4297680" cy="54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en-US" sz="1920" dirty="0">
                <a:latin typeface="+mn-lt"/>
                <a:cs typeface="Arial" charset="0"/>
              </a:rPr>
              <a:t>Probability sampling principles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640080"/>
            <a:ext cx="5212080" cy="3657600"/>
          </a:xfrm>
          <a:prstGeom prst="roundRect">
            <a:avLst/>
          </a:prstGeom>
          <a:solidFill>
            <a:srgbClr val="99CC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7" name="TextBox 6"/>
          <p:cNvSpPr txBox="1"/>
          <p:nvPr/>
        </p:nvSpPr>
        <p:spPr>
          <a:xfrm>
            <a:off x="1920240" y="274321"/>
            <a:ext cx="2743200" cy="624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/>
              <a:t>1 Population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371600" y="914400"/>
            <a:ext cx="4754880" cy="3657600"/>
          </a:xfrm>
          <a:prstGeom prst="roundRect">
            <a:avLst/>
          </a:prstGeom>
          <a:solidFill>
            <a:srgbClr val="3366FF">
              <a:alpha val="77000"/>
            </a:srgbClr>
          </a:solidFill>
          <a:ln>
            <a:solidFill>
              <a:srgbClr val="3366FF">
                <a:alpha val="5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2" name="Rounded Rectangle 1"/>
          <p:cNvSpPr/>
          <p:nvPr/>
        </p:nvSpPr>
        <p:spPr>
          <a:xfrm>
            <a:off x="1371600" y="914400"/>
            <a:ext cx="2377440" cy="365760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13" name="Rounded Rectangle 12"/>
          <p:cNvSpPr/>
          <p:nvPr/>
        </p:nvSpPr>
        <p:spPr>
          <a:xfrm>
            <a:off x="3749040" y="914400"/>
            <a:ext cx="2377440" cy="365760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14" name="TextBox 13"/>
          <p:cNvSpPr txBox="1"/>
          <p:nvPr/>
        </p:nvSpPr>
        <p:spPr>
          <a:xfrm>
            <a:off x="2743200" y="640081"/>
            <a:ext cx="2743200" cy="624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/>
              <a:t>2 Frame</a:t>
            </a:r>
          </a:p>
        </p:txBody>
      </p:sp>
      <p:sp>
        <p:nvSpPr>
          <p:cNvPr id="12" name="Down Arrow 11"/>
          <p:cNvSpPr/>
          <p:nvPr/>
        </p:nvSpPr>
        <p:spPr>
          <a:xfrm rot="1673821">
            <a:off x="1620617" y="3566160"/>
            <a:ext cx="365760" cy="1371600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15" name="Down Arrow 14"/>
          <p:cNvSpPr/>
          <p:nvPr/>
        </p:nvSpPr>
        <p:spPr>
          <a:xfrm rot="21443840">
            <a:off x="5195412" y="3573757"/>
            <a:ext cx="365760" cy="1371600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17" name="Rounded Rectangle 16"/>
          <p:cNvSpPr/>
          <p:nvPr/>
        </p:nvSpPr>
        <p:spPr>
          <a:xfrm>
            <a:off x="548640" y="5212080"/>
            <a:ext cx="1737360" cy="548640"/>
          </a:xfrm>
          <a:prstGeom prst="roundRect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>
              <a:solidFill>
                <a:srgbClr val="0033CC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576" y="4937761"/>
            <a:ext cx="2743200" cy="624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/>
              <a:t>3 Sample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0" y="5212080"/>
            <a:ext cx="1737360" cy="548640"/>
          </a:xfrm>
          <a:prstGeom prst="roundRect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>
              <a:solidFill>
                <a:srgbClr val="0033CC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114800" y="4937761"/>
            <a:ext cx="2743200" cy="624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/>
              <a:t>3 Sample</a:t>
            </a:r>
          </a:p>
        </p:txBody>
      </p:sp>
      <p:pic>
        <p:nvPicPr>
          <p:cNvPr id="21" name="Picture 20" descr="imgr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5846" y="0"/>
            <a:ext cx="1336954" cy="173736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966960" y="822961"/>
            <a:ext cx="640080" cy="624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>
                <a:solidFill>
                  <a:srgbClr val="0000FF"/>
                </a:solidFill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1846797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A09735D-C709-41EF-9D7A-5DD0E05A2F8C}" type="slidenum">
              <a:rPr lang="en-US" sz="1680"/>
              <a:pPr eaLnBrk="1" hangingPunct="1"/>
              <a:t>54</a:t>
            </a:fld>
            <a:endParaRPr lang="en-US" sz="1680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65760" y="7498080"/>
            <a:ext cx="4297680" cy="54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en-US" sz="1920" dirty="0">
                <a:latin typeface="+mn-lt"/>
                <a:cs typeface="Arial" charset="0"/>
              </a:rPr>
              <a:t>Probability sampling principles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640080"/>
            <a:ext cx="5212080" cy="3657600"/>
          </a:xfrm>
          <a:prstGeom prst="roundRect">
            <a:avLst/>
          </a:prstGeom>
          <a:solidFill>
            <a:srgbClr val="99CC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7" name="TextBox 6"/>
          <p:cNvSpPr txBox="1"/>
          <p:nvPr/>
        </p:nvSpPr>
        <p:spPr>
          <a:xfrm>
            <a:off x="1920240" y="274321"/>
            <a:ext cx="2743200" cy="624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/>
              <a:t>1 Population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371600" y="914400"/>
            <a:ext cx="4754880" cy="3657600"/>
          </a:xfrm>
          <a:prstGeom prst="roundRect">
            <a:avLst/>
          </a:prstGeom>
          <a:solidFill>
            <a:srgbClr val="3366FF">
              <a:alpha val="77000"/>
            </a:srgbClr>
          </a:solidFill>
          <a:ln>
            <a:solidFill>
              <a:srgbClr val="3366FF">
                <a:alpha val="5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2" name="Rounded Rectangle 1"/>
          <p:cNvSpPr/>
          <p:nvPr/>
        </p:nvSpPr>
        <p:spPr>
          <a:xfrm>
            <a:off x="1371600" y="914400"/>
            <a:ext cx="2377440" cy="365760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13" name="Rounded Rectangle 12"/>
          <p:cNvSpPr/>
          <p:nvPr/>
        </p:nvSpPr>
        <p:spPr>
          <a:xfrm>
            <a:off x="3749040" y="914400"/>
            <a:ext cx="2377440" cy="365760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14" name="TextBox 13"/>
          <p:cNvSpPr txBox="1"/>
          <p:nvPr/>
        </p:nvSpPr>
        <p:spPr>
          <a:xfrm>
            <a:off x="2743200" y="640081"/>
            <a:ext cx="2743200" cy="624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/>
              <a:t>2 Frame</a:t>
            </a:r>
          </a:p>
        </p:txBody>
      </p:sp>
      <p:sp>
        <p:nvSpPr>
          <p:cNvPr id="12" name="Down Arrow 11"/>
          <p:cNvSpPr/>
          <p:nvPr/>
        </p:nvSpPr>
        <p:spPr>
          <a:xfrm rot="1673821">
            <a:off x="1620617" y="3566160"/>
            <a:ext cx="365760" cy="1371600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15" name="Down Arrow 14"/>
          <p:cNvSpPr/>
          <p:nvPr/>
        </p:nvSpPr>
        <p:spPr>
          <a:xfrm rot="21443840">
            <a:off x="5195412" y="3573757"/>
            <a:ext cx="365760" cy="1371600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17" name="Rounded Rectangle 16"/>
          <p:cNvSpPr/>
          <p:nvPr/>
        </p:nvSpPr>
        <p:spPr>
          <a:xfrm>
            <a:off x="548640" y="5212080"/>
            <a:ext cx="1737360" cy="548640"/>
          </a:xfrm>
          <a:prstGeom prst="roundRect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>
              <a:solidFill>
                <a:srgbClr val="0033CC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576" y="4937761"/>
            <a:ext cx="2743200" cy="624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/>
              <a:t>3 Sample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0" y="5212080"/>
            <a:ext cx="1737360" cy="548640"/>
          </a:xfrm>
          <a:prstGeom prst="roundRect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>
              <a:solidFill>
                <a:srgbClr val="0033CC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114800" y="4937761"/>
            <a:ext cx="2743200" cy="624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/>
              <a:t>3 Sample</a:t>
            </a:r>
          </a:p>
        </p:txBody>
      </p:sp>
      <p:sp>
        <p:nvSpPr>
          <p:cNvPr id="22" name="Down Arrow 21"/>
          <p:cNvSpPr/>
          <p:nvPr/>
        </p:nvSpPr>
        <p:spPr>
          <a:xfrm>
            <a:off x="1188720" y="566928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24" name="Down Arrow 23"/>
          <p:cNvSpPr/>
          <p:nvPr/>
        </p:nvSpPr>
        <p:spPr>
          <a:xfrm>
            <a:off x="5303520" y="566928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pic>
        <p:nvPicPr>
          <p:cNvPr id="25" name="Picture 24" descr="imgr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607" y="0"/>
            <a:ext cx="1284714" cy="173736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9966960" y="817603"/>
            <a:ext cx="640080" cy="624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>
                <a:solidFill>
                  <a:srgbClr val="008000"/>
                </a:solidFill>
              </a:rPr>
              <a:t>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-731520" y="6126480"/>
            <a:ext cx="27432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60" dirty="0"/>
              <a:t>4 Estimate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383280" y="6126480"/>
            <a:ext cx="27432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60" dirty="0"/>
              <a:t>4 Estimate</a:t>
            </a:r>
          </a:p>
        </p:txBody>
      </p:sp>
      <p:graphicFrame>
        <p:nvGraphicFramePr>
          <p:cNvPr id="29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580122445"/>
              </p:ext>
            </p:extLst>
          </p:nvPr>
        </p:nvGraphicFramePr>
        <p:xfrm>
          <a:off x="569596" y="6417946"/>
          <a:ext cx="1443990" cy="843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024" name="Equation" r:id="rId5" imgW="825500" imgH="482600" progId="Equation.DSMT4">
                  <p:embed/>
                </p:oleObj>
              </mc:Choice>
              <mc:Fallback>
                <p:oleObj name="Equation" r:id="rId5" imgW="825500" imgH="4826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596" y="6417946"/>
                        <a:ext cx="1443990" cy="84391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253019203"/>
              </p:ext>
            </p:extLst>
          </p:nvPr>
        </p:nvGraphicFramePr>
        <p:xfrm>
          <a:off x="4730116" y="6406516"/>
          <a:ext cx="1487804" cy="8305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025" name="Equation" r:id="rId7" imgW="863600" imgH="482600" progId="Equation.DSMT4">
                  <p:embed/>
                </p:oleObj>
              </mc:Choice>
              <mc:Fallback>
                <p:oleObj name="Equation" r:id="rId7" imgW="863600" imgH="4826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116" y="6406516"/>
                        <a:ext cx="1487804" cy="83058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627729129"/>
              </p:ext>
            </p:extLst>
          </p:nvPr>
        </p:nvGraphicFramePr>
        <p:xfrm>
          <a:off x="7132321" y="6126480"/>
          <a:ext cx="2495550" cy="1323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026" name="Equation" r:id="rId9" imgW="838200" imgH="444500" progId="Equation.DSMT4">
                  <p:embed/>
                </p:oleObj>
              </mc:Choice>
              <mc:Fallback>
                <p:oleObj name="Equation" r:id="rId9" imgW="838200" imgH="4445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32321" y="6126480"/>
                        <a:ext cx="2495550" cy="132366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Down Arrow 31"/>
          <p:cNvSpPr/>
          <p:nvPr/>
        </p:nvSpPr>
        <p:spPr>
          <a:xfrm rot="16200000">
            <a:off x="6583680" y="649224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</p:spTree>
    <p:extLst>
      <p:ext uri="{BB962C8B-B14F-4D97-AF65-F5344CB8AC3E}">
        <p14:creationId xmlns:p14="http://schemas.microsoft.com/office/powerpoint/2010/main" val="56914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A09735D-C709-41EF-9D7A-5DD0E05A2F8C}" type="slidenum">
              <a:rPr lang="en-US" sz="1680"/>
              <a:pPr eaLnBrk="1" hangingPunct="1"/>
              <a:t>55</a:t>
            </a:fld>
            <a:endParaRPr lang="en-US" sz="1680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65760" y="7498080"/>
            <a:ext cx="4297680" cy="54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en-US" sz="1920" dirty="0">
                <a:latin typeface="+mn-lt"/>
                <a:cs typeface="Arial" charset="0"/>
              </a:rPr>
              <a:t>Probability sampling principles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640080"/>
            <a:ext cx="5212080" cy="3657600"/>
          </a:xfrm>
          <a:prstGeom prst="roundRect">
            <a:avLst/>
          </a:prstGeom>
          <a:solidFill>
            <a:srgbClr val="99CC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7" name="TextBox 6"/>
          <p:cNvSpPr txBox="1"/>
          <p:nvPr/>
        </p:nvSpPr>
        <p:spPr>
          <a:xfrm>
            <a:off x="1920240" y="274321"/>
            <a:ext cx="2743200" cy="624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/>
              <a:t>1 Population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371600" y="914400"/>
            <a:ext cx="4754880" cy="3657600"/>
          </a:xfrm>
          <a:prstGeom prst="roundRect">
            <a:avLst/>
          </a:prstGeom>
          <a:solidFill>
            <a:srgbClr val="3366FF">
              <a:alpha val="77000"/>
            </a:srgbClr>
          </a:solidFill>
          <a:ln>
            <a:solidFill>
              <a:srgbClr val="3366FF">
                <a:alpha val="5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2" name="Rounded Rectangle 1"/>
          <p:cNvSpPr/>
          <p:nvPr/>
        </p:nvSpPr>
        <p:spPr>
          <a:xfrm>
            <a:off x="1371600" y="914400"/>
            <a:ext cx="2377440" cy="365760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13" name="Rounded Rectangle 12"/>
          <p:cNvSpPr/>
          <p:nvPr/>
        </p:nvSpPr>
        <p:spPr>
          <a:xfrm>
            <a:off x="3749040" y="914400"/>
            <a:ext cx="2377440" cy="365760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14" name="TextBox 13"/>
          <p:cNvSpPr txBox="1"/>
          <p:nvPr/>
        </p:nvSpPr>
        <p:spPr>
          <a:xfrm>
            <a:off x="2743200" y="640081"/>
            <a:ext cx="2743200" cy="624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/>
              <a:t>2 Frame</a:t>
            </a:r>
          </a:p>
        </p:txBody>
      </p:sp>
      <p:sp>
        <p:nvSpPr>
          <p:cNvPr id="12" name="Down Arrow 11"/>
          <p:cNvSpPr/>
          <p:nvPr/>
        </p:nvSpPr>
        <p:spPr>
          <a:xfrm rot="1673821">
            <a:off x="1620617" y="3566160"/>
            <a:ext cx="365760" cy="1371600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15" name="Down Arrow 14"/>
          <p:cNvSpPr/>
          <p:nvPr/>
        </p:nvSpPr>
        <p:spPr>
          <a:xfrm rot="21443840">
            <a:off x="5195412" y="3573757"/>
            <a:ext cx="365760" cy="1371600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17" name="Rounded Rectangle 16"/>
          <p:cNvSpPr/>
          <p:nvPr/>
        </p:nvSpPr>
        <p:spPr>
          <a:xfrm>
            <a:off x="548640" y="5212080"/>
            <a:ext cx="1737360" cy="548640"/>
          </a:xfrm>
          <a:prstGeom prst="roundRect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>
              <a:solidFill>
                <a:srgbClr val="0033CC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576" y="4937761"/>
            <a:ext cx="2743200" cy="624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/>
              <a:t>3 Sample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0" y="5212080"/>
            <a:ext cx="1737360" cy="548640"/>
          </a:xfrm>
          <a:prstGeom prst="roundRect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>
              <a:solidFill>
                <a:srgbClr val="0033CC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114800" y="4937761"/>
            <a:ext cx="2743200" cy="624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/>
              <a:t>3 Sample</a:t>
            </a:r>
          </a:p>
        </p:txBody>
      </p:sp>
      <p:sp>
        <p:nvSpPr>
          <p:cNvPr id="22" name="Down Arrow 21"/>
          <p:cNvSpPr/>
          <p:nvPr/>
        </p:nvSpPr>
        <p:spPr>
          <a:xfrm>
            <a:off x="1188720" y="566928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24" name="Down Arrow 23"/>
          <p:cNvSpPr/>
          <p:nvPr/>
        </p:nvSpPr>
        <p:spPr>
          <a:xfrm>
            <a:off x="5303520" y="566928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27" name="TextBox 26"/>
          <p:cNvSpPr txBox="1"/>
          <p:nvPr/>
        </p:nvSpPr>
        <p:spPr>
          <a:xfrm>
            <a:off x="-731520" y="6126480"/>
            <a:ext cx="27432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60" dirty="0"/>
              <a:t>4 Estimate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383280" y="6126480"/>
            <a:ext cx="27432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60" dirty="0"/>
              <a:t>4 Estimate</a:t>
            </a:r>
          </a:p>
        </p:txBody>
      </p:sp>
      <p:graphicFrame>
        <p:nvGraphicFramePr>
          <p:cNvPr id="29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581260156"/>
              </p:ext>
            </p:extLst>
          </p:nvPr>
        </p:nvGraphicFramePr>
        <p:xfrm>
          <a:off x="569596" y="6417946"/>
          <a:ext cx="1443990" cy="843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7048" name="Equation" r:id="rId4" imgW="825500" imgH="482600" progId="Equation.DSMT4">
                  <p:embed/>
                </p:oleObj>
              </mc:Choice>
              <mc:Fallback>
                <p:oleObj name="Equation" r:id="rId4" imgW="825500" imgH="4826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596" y="6417946"/>
                        <a:ext cx="1443990" cy="84391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751847556"/>
              </p:ext>
            </p:extLst>
          </p:nvPr>
        </p:nvGraphicFramePr>
        <p:xfrm>
          <a:off x="4730116" y="6406516"/>
          <a:ext cx="1487804" cy="8305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7049" name="Equation" r:id="rId6" imgW="863600" imgH="482600" progId="Equation.DSMT4">
                  <p:embed/>
                </p:oleObj>
              </mc:Choice>
              <mc:Fallback>
                <p:oleObj name="Equation" r:id="rId6" imgW="863600" imgH="4826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116" y="6406516"/>
                        <a:ext cx="1487804" cy="83058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" name="Picture 30" descr="imgres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310" y="0"/>
            <a:ext cx="1230491" cy="1700784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9966960" y="731521"/>
            <a:ext cx="640080" cy="624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>
                <a:solidFill>
                  <a:srgbClr val="008000"/>
                </a:solidFill>
              </a:rPr>
              <a:t>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26480" y="822961"/>
            <a:ext cx="2743200" cy="1155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/>
              <a:t>5 Sampling distribution </a:t>
            </a:r>
          </a:p>
        </p:txBody>
      </p:sp>
      <p:graphicFrame>
        <p:nvGraphicFramePr>
          <p:cNvPr id="34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215034105"/>
              </p:ext>
            </p:extLst>
          </p:nvPr>
        </p:nvGraphicFramePr>
        <p:xfrm>
          <a:off x="7132321" y="6126480"/>
          <a:ext cx="2495550" cy="1323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7050" name="Equation" r:id="rId9" imgW="838200" imgH="444500" progId="Equation.DSMT4">
                  <p:embed/>
                </p:oleObj>
              </mc:Choice>
              <mc:Fallback>
                <p:oleObj name="Equation" r:id="rId9" imgW="838200" imgH="4445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32321" y="6126480"/>
                        <a:ext cx="2495550" cy="132366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Down Arrow 34"/>
          <p:cNvSpPr/>
          <p:nvPr/>
        </p:nvSpPr>
        <p:spPr>
          <a:xfrm rot="16200000">
            <a:off x="6583680" y="649224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</p:spTree>
    <p:extLst>
      <p:ext uri="{BB962C8B-B14F-4D97-AF65-F5344CB8AC3E}">
        <p14:creationId xmlns:p14="http://schemas.microsoft.com/office/powerpoint/2010/main" val="16343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A09735D-C709-41EF-9D7A-5DD0E05A2F8C}" type="slidenum">
              <a:rPr lang="en-US" sz="1680"/>
              <a:pPr eaLnBrk="1" hangingPunct="1"/>
              <a:t>56</a:t>
            </a:fld>
            <a:endParaRPr lang="en-US" sz="1680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65760" y="7498080"/>
            <a:ext cx="4297680" cy="54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en-US" sz="1920" dirty="0">
                <a:latin typeface="+mn-lt"/>
                <a:cs typeface="Arial" charset="0"/>
              </a:rPr>
              <a:t>Probability sampling principles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640080"/>
            <a:ext cx="5212080" cy="3657600"/>
          </a:xfrm>
          <a:prstGeom prst="roundRect">
            <a:avLst/>
          </a:prstGeom>
          <a:solidFill>
            <a:srgbClr val="99CC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7" name="TextBox 6"/>
          <p:cNvSpPr txBox="1"/>
          <p:nvPr/>
        </p:nvSpPr>
        <p:spPr>
          <a:xfrm>
            <a:off x="1920240" y="274321"/>
            <a:ext cx="2743200" cy="624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/>
              <a:t>1 Population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371600" y="914400"/>
            <a:ext cx="4754880" cy="3657600"/>
          </a:xfrm>
          <a:prstGeom prst="roundRect">
            <a:avLst/>
          </a:prstGeom>
          <a:solidFill>
            <a:srgbClr val="3366FF">
              <a:alpha val="77000"/>
            </a:srgbClr>
          </a:solidFill>
          <a:ln>
            <a:solidFill>
              <a:srgbClr val="3366FF">
                <a:alpha val="5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2" name="Rounded Rectangle 1"/>
          <p:cNvSpPr/>
          <p:nvPr/>
        </p:nvSpPr>
        <p:spPr>
          <a:xfrm>
            <a:off x="1371600" y="914400"/>
            <a:ext cx="2377440" cy="365760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13" name="Rounded Rectangle 12"/>
          <p:cNvSpPr/>
          <p:nvPr/>
        </p:nvSpPr>
        <p:spPr>
          <a:xfrm>
            <a:off x="3749040" y="914400"/>
            <a:ext cx="2377440" cy="365760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14" name="TextBox 13"/>
          <p:cNvSpPr txBox="1"/>
          <p:nvPr/>
        </p:nvSpPr>
        <p:spPr>
          <a:xfrm>
            <a:off x="2743200" y="640081"/>
            <a:ext cx="2743200" cy="624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/>
              <a:t>2 Frame</a:t>
            </a:r>
          </a:p>
        </p:txBody>
      </p:sp>
      <p:sp>
        <p:nvSpPr>
          <p:cNvPr id="12" name="Down Arrow 11"/>
          <p:cNvSpPr/>
          <p:nvPr/>
        </p:nvSpPr>
        <p:spPr>
          <a:xfrm rot="1673821">
            <a:off x="1620617" y="3566160"/>
            <a:ext cx="365760" cy="1371600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15" name="Down Arrow 14"/>
          <p:cNvSpPr/>
          <p:nvPr/>
        </p:nvSpPr>
        <p:spPr>
          <a:xfrm rot="21443840">
            <a:off x="5195412" y="3573757"/>
            <a:ext cx="365760" cy="1371600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17" name="Rounded Rectangle 16"/>
          <p:cNvSpPr/>
          <p:nvPr/>
        </p:nvSpPr>
        <p:spPr>
          <a:xfrm>
            <a:off x="548640" y="5212080"/>
            <a:ext cx="1737360" cy="548640"/>
          </a:xfrm>
          <a:prstGeom prst="roundRect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>
              <a:solidFill>
                <a:srgbClr val="0033CC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576" y="4937761"/>
            <a:ext cx="2743200" cy="624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/>
              <a:t>3 Sample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0" y="5212080"/>
            <a:ext cx="1737360" cy="548640"/>
          </a:xfrm>
          <a:prstGeom prst="roundRect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>
              <a:solidFill>
                <a:srgbClr val="0033CC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114800" y="4937761"/>
            <a:ext cx="2743200" cy="624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/>
              <a:t>3 Sample</a:t>
            </a:r>
          </a:p>
        </p:txBody>
      </p:sp>
      <p:sp>
        <p:nvSpPr>
          <p:cNvPr id="22" name="Down Arrow 21"/>
          <p:cNvSpPr/>
          <p:nvPr/>
        </p:nvSpPr>
        <p:spPr>
          <a:xfrm>
            <a:off x="1188720" y="566928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24" name="Down Arrow 23"/>
          <p:cNvSpPr/>
          <p:nvPr/>
        </p:nvSpPr>
        <p:spPr>
          <a:xfrm>
            <a:off x="5303520" y="566928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27" name="TextBox 26"/>
          <p:cNvSpPr txBox="1"/>
          <p:nvPr/>
        </p:nvSpPr>
        <p:spPr>
          <a:xfrm>
            <a:off x="-731520" y="6126480"/>
            <a:ext cx="27432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60" dirty="0"/>
              <a:t>4 Estimate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383280" y="6126480"/>
            <a:ext cx="27432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60" dirty="0"/>
              <a:t>4 Estimate</a:t>
            </a:r>
          </a:p>
        </p:txBody>
      </p:sp>
      <p:graphicFrame>
        <p:nvGraphicFramePr>
          <p:cNvPr id="29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683075814"/>
              </p:ext>
            </p:extLst>
          </p:nvPr>
        </p:nvGraphicFramePr>
        <p:xfrm>
          <a:off x="569596" y="6417946"/>
          <a:ext cx="1443990" cy="843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8144" name="Equation" r:id="rId4" imgW="825500" imgH="482600" progId="Equation.DSMT4">
                  <p:embed/>
                </p:oleObj>
              </mc:Choice>
              <mc:Fallback>
                <p:oleObj name="Equation" r:id="rId4" imgW="825500" imgH="4826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596" y="6417946"/>
                        <a:ext cx="1443990" cy="84391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46300013"/>
              </p:ext>
            </p:extLst>
          </p:nvPr>
        </p:nvGraphicFramePr>
        <p:xfrm>
          <a:off x="4730116" y="6406516"/>
          <a:ext cx="1487804" cy="8305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8145" name="Equation" r:id="rId6" imgW="863600" imgH="482600" progId="Equation.DSMT4">
                  <p:embed/>
                </p:oleObj>
              </mc:Choice>
              <mc:Fallback>
                <p:oleObj name="Equation" r:id="rId6" imgW="863600" imgH="4826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116" y="6406516"/>
                        <a:ext cx="1487804" cy="83058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" name="Picture 30" descr="imgres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361" y="0"/>
            <a:ext cx="1230491" cy="1700784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9418320" y="1005841"/>
            <a:ext cx="640080" cy="624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>
                <a:solidFill>
                  <a:srgbClr val="008000"/>
                </a:solidFill>
              </a:rPr>
              <a:t>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26480" y="822961"/>
            <a:ext cx="2743200" cy="1155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/>
              <a:t>5 Sampling distribution </a:t>
            </a:r>
          </a:p>
        </p:txBody>
      </p:sp>
      <p:graphicFrame>
        <p:nvGraphicFramePr>
          <p:cNvPr id="34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68168504"/>
              </p:ext>
            </p:extLst>
          </p:nvPr>
        </p:nvGraphicFramePr>
        <p:xfrm>
          <a:off x="7132321" y="6126480"/>
          <a:ext cx="2495550" cy="1323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8146" name="Equation" r:id="rId9" imgW="838200" imgH="444500" progId="Equation.DSMT4">
                  <p:embed/>
                </p:oleObj>
              </mc:Choice>
              <mc:Fallback>
                <p:oleObj name="Equation" r:id="rId9" imgW="838200" imgH="4445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32321" y="6126480"/>
                        <a:ext cx="2495550" cy="132366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Down Arrow 34"/>
          <p:cNvSpPr/>
          <p:nvPr/>
        </p:nvSpPr>
        <p:spPr>
          <a:xfrm rot="16200000">
            <a:off x="6583680" y="649224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36" name="TextBox 35"/>
          <p:cNvSpPr txBox="1"/>
          <p:nvPr/>
        </p:nvSpPr>
        <p:spPr>
          <a:xfrm>
            <a:off x="6583680" y="2011681"/>
            <a:ext cx="3291840" cy="624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/>
              <a:t>6 Standard error</a:t>
            </a:r>
          </a:p>
        </p:txBody>
      </p:sp>
      <p:pic>
        <p:nvPicPr>
          <p:cNvPr id="37" name="Picture 36" descr="imgres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4080" y="0"/>
            <a:ext cx="1188720" cy="1737360"/>
          </a:xfrm>
          <a:prstGeom prst="rect">
            <a:avLst/>
          </a:prstGeom>
        </p:spPr>
      </p:pic>
      <p:graphicFrame>
        <p:nvGraphicFramePr>
          <p:cNvPr id="39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019224560"/>
              </p:ext>
            </p:extLst>
          </p:nvPr>
        </p:nvGraphicFramePr>
        <p:xfrm>
          <a:off x="6324600" y="2590800"/>
          <a:ext cx="4682045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8147" name="Equation" r:id="rId12" imgW="1638300" imgH="533400" progId="Equation.DSMT4">
                  <p:embed/>
                </p:oleObj>
              </mc:Choice>
              <mc:Fallback>
                <p:oleObj name="Equation" r:id="rId12" imgW="1638300" imgH="5334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2590800"/>
                        <a:ext cx="4682045" cy="15240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78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A09735D-C709-41EF-9D7A-5DD0E05A2F8C}" type="slidenum">
              <a:rPr lang="en-US" sz="1680"/>
              <a:pPr eaLnBrk="1" hangingPunct="1"/>
              <a:t>57</a:t>
            </a:fld>
            <a:endParaRPr lang="en-US" sz="1680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65760" y="7498080"/>
            <a:ext cx="4297680" cy="54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en-US" sz="1920" dirty="0">
                <a:latin typeface="+mn-lt"/>
                <a:cs typeface="Arial" charset="0"/>
              </a:rPr>
              <a:t>Probability sampling principles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640080"/>
            <a:ext cx="5212080" cy="3657600"/>
          </a:xfrm>
          <a:prstGeom prst="roundRect">
            <a:avLst/>
          </a:prstGeom>
          <a:solidFill>
            <a:srgbClr val="99CC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7" name="TextBox 6"/>
          <p:cNvSpPr txBox="1"/>
          <p:nvPr/>
        </p:nvSpPr>
        <p:spPr>
          <a:xfrm>
            <a:off x="1920240" y="274321"/>
            <a:ext cx="2743200" cy="624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/>
              <a:t>1 Population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371600" y="914400"/>
            <a:ext cx="4754880" cy="3657600"/>
          </a:xfrm>
          <a:prstGeom prst="roundRect">
            <a:avLst/>
          </a:prstGeom>
          <a:solidFill>
            <a:srgbClr val="3366FF">
              <a:alpha val="77000"/>
            </a:srgbClr>
          </a:solidFill>
          <a:ln>
            <a:solidFill>
              <a:srgbClr val="3366FF">
                <a:alpha val="5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2" name="Rounded Rectangle 1"/>
          <p:cNvSpPr/>
          <p:nvPr/>
        </p:nvSpPr>
        <p:spPr>
          <a:xfrm>
            <a:off x="1371600" y="914400"/>
            <a:ext cx="2377440" cy="365760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13" name="Rounded Rectangle 12"/>
          <p:cNvSpPr/>
          <p:nvPr/>
        </p:nvSpPr>
        <p:spPr>
          <a:xfrm>
            <a:off x="3749040" y="914400"/>
            <a:ext cx="2377440" cy="365760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14" name="TextBox 13"/>
          <p:cNvSpPr txBox="1"/>
          <p:nvPr/>
        </p:nvSpPr>
        <p:spPr>
          <a:xfrm>
            <a:off x="2743200" y="640081"/>
            <a:ext cx="2743200" cy="624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/>
              <a:t>2 Frame</a:t>
            </a:r>
          </a:p>
        </p:txBody>
      </p:sp>
      <p:sp>
        <p:nvSpPr>
          <p:cNvPr id="12" name="Down Arrow 11"/>
          <p:cNvSpPr/>
          <p:nvPr/>
        </p:nvSpPr>
        <p:spPr>
          <a:xfrm rot="1673821">
            <a:off x="1620617" y="3566160"/>
            <a:ext cx="365760" cy="1371600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15" name="Down Arrow 14"/>
          <p:cNvSpPr/>
          <p:nvPr/>
        </p:nvSpPr>
        <p:spPr>
          <a:xfrm rot="21443840">
            <a:off x="5195412" y="3573757"/>
            <a:ext cx="365760" cy="1371600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17" name="Rounded Rectangle 16"/>
          <p:cNvSpPr/>
          <p:nvPr/>
        </p:nvSpPr>
        <p:spPr>
          <a:xfrm>
            <a:off x="548640" y="5212080"/>
            <a:ext cx="1737360" cy="548640"/>
          </a:xfrm>
          <a:prstGeom prst="roundRect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>
              <a:solidFill>
                <a:srgbClr val="0033CC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576" y="4937761"/>
            <a:ext cx="2743200" cy="624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/>
              <a:t>3 Sample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0" y="5212080"/>
            <a:ext cx="1737360" cy="548640"/>
          </a:xfrm>
          <a:prstGeom prst="roundRect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>
              <a:solidFill>
                <a:srgbClr val="0033CC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114800" y="4937761"/>
            <a:ext cx="2743200" cy="624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/>
              <a:t>3 Sample</a:t>
            </a:r>
          </a:p>
        </p:txBody>
      </p:sp>
      <p:sp>
        <p:nvSpPr>
          <p:cNvPr id="22" name="Down Arrow 21"/>
          <p:cNvSpPr/>
          <p:nvPr/>
        </p:nvSpPr>
        <p:spPr>
          <a:xfrm>
            <a:off x="1188720" y="566928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24" name="Down Arrow 23"/>
          <p:cNvSpPr/>
          <p:nvPr/>
        </p:nvSpPr>
        <p:spPr>
          <a:xfrm>
            <a:off x="5303520" y="566928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27" name="TextBox 26"/>
          <p:cNvSpPr txBox="1"/>
          <p:nvPr/>
        </p:nvSpPr>
        <p:spPr>
          <a:xfrm>
            <a:off x="-731520" y="6126480"/>
            <a:ext cx="27432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60" dirty="0"/>
              <a:t>4 Estimate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383280" y="6126480"/>
            <a:ext cx="27432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60" dirty="0"/>
              <a:t>4 Estimate</a:t>
            </a:r>
          </a:p>
        </p:txBody>
      </p:sp>
      <p:graphicFrame>
        <p:nvGraphicFramePr>
          <p:cNvPr id="29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521038593"/>
              </p:ext>
            </p:extLst>
          </p:nvPr>
        </p:nvGraphicFramePr>
        <p:xfrm>
          <a:off x="569596" y="6417946"/>
          <a:ext cx="1443990" cy="843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9240" name="Equation" r:id="rId4" imgW="825500" imgH="482600" progId="Equation.DSMT4">
                  <p:embed/>
                </p:oleObj>
              </mc:Choice>
              <mc:Fallback>
                <p:oleObj name="Equation" r:id="rId4" imgW="825500" imgH="4826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596" y="6417946"/>
                        <a:ext cx="1443990" cy="84391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334001291"/>
              </p:ext>
            </p:extLst>
          </p:nvPr>
        </p:nvGraphicFramePr>
        <p:xfrm>
          <a:off x="4730116" y="6406516"/>
          <a:ext cx="1487804" cy="8305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9241" name="Equation" r:id="rId6" imgW="863600" imgH="482600" progId="Equation.DSMT4">
                  <p:embed/>
                </p:oleObj>
              </mc:Choice>
              <mc:Fallback>
                <p:oleObj name="Equation" r:id="rId6" imgW="863600" imgH="4826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116" y="6406516"/>
                        <a:ext cx="1487804" cy="83058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" name="Picture 30" descr="imgres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361" y="0"/>
            <a:ext cx="1230491" cy="1700784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126480" y="822961"/>
            <a:ext cx="2743200" cy="1155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/>
              <a:t>5 Sampling distribution </a:t>
            </a:r>
          </a:p>
        </p:txBody>
      </p:sp>
      <p:graphicFrame>
        <p:nvGraphicFramePr>
          <p:cNvPr id="34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672766766"/>
              </p:ext>
            </p:extLst>
          </p:nvPr>
        </p:nvGraphicFramePr>
        <p:xfrm>
          <a:off x="7132321" y="6126480"/>
          <a:ext cx="2495550" cy="1323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9242" name="Equation" r:id="rId9" imgW="838200" imgH="444500" progId="Equation.DSMT4">
                  <p:embed/>
                </p:oleObj>
              </mc:Choice>
              <mc:Fallback>
                <p:oleObj name="Equation" r:id="rId9" imgW="838200" imgH="4445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32321" y="6126480"/>
                        <a:ext cx="2495550" cy="132366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Down Arrow 34"/>
          <p:cNvSpPr/>
          <p:nvPr/>
        </p:nvSpPr>
        <p:spPr>
          <a:xfrm rot="16200000">
            <a:off x="6583680" y="6492240"/>
            <a:ext cx="365760" cy="731520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36" name="TextBox 35"/>
          <p:cNvSpPr txBox="1"/>
          <p:nvPr/>
        </p:nvSpPr>
        <p:spPr>
          <a:xfrm>
            <a:off x="6583680" y="2011681"/>
            <a:ext cx="3291840" cy="624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/>
              <a:t>6 Standard error</a:t>
            </a:r>
          </a:p>
        </p:txBody>
      </p:sp>
      <p:graphicFrame>
        <p:nvGraphicFramePr>
          <p:cNvPr id="39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576719532"/>
              </p:ext>
            </p:extLst>
          </p:nvPr>
        </p:nvGraphicFramePr>
        <p:xfrm>
          <a:off x="6812281" y="2506980"/>
          <a:ext cx="2788919" cy="9077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9243" name="Equation" r:id="rId11" imgW="1638300" imgH="533400" progId="Equation.DSMT4">
                  <p:embed/>
                </p:oleObj>
              </mc:Choice>
              <mc:Fallback>
                <p:oleObj name="Equation" r:id="rId11" imgW="1638300" imgH="5334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2281" y="2506980"/>
                        <a:ext cx="2788919" cy="90779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8" name="Picture 37" descr="imgres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640" y="0"/>
            <a:ext cx="1280160" cy="1678577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9418320" y="914401"/>
            <a:ext cx="640080" cy="624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>
                <a:solidFill>
                  <a:srgbClr val="008000"/>
                </a:solidFill>
              </a:rPr>
              <a:t>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324600" y="3276600"/>
            <a:ext cx="4648200" cy="624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6" dirty="0"/>
              <a:t>7 Confidence interval</a:t>
            </a:r>
          </a:p>
        </p:txBody>
      </p:sp>
      <p:graphicFrame>
        <p:nvGraphicFramePr>
          <p:cNvPr id="42" name="Object 3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988129883"/>
              </p:ext>
            </p:extLst>
          </p:nvPr>
        </p:nvGraphicFramePr>
        <p:xfrm>
          <a:off x="6400800" y="3962400"/>
          <a:ext cx="4433071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9244" name="Equation" r:id="rId14" imgW="1181100" imgH="304800" progId="Equation.DSMT4">
                  <p:embed/>
                </p:oleObj>
              </mc:Choice>
              <mc:Fallback>
                <p:oleObj name="Equation" r:id="rId14" imgW="1181100" imgH="3048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3962400"/>
                        <a:ext cx="4433071" cy="11430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1383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34517906-A42C-CE4F-B4D6-ABEF3EBB4006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58</a:t>
            </a:fld>
            <a:endParaRPr lang="en-US" sz="1440" dirty="0">
              <a:solidFill>
                <a:srgbClr val="FFFFFF"/>
              </a:solidFill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8" y="1411288"/>
            <a:ext cx="11547357" cy="590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2438400" y="2971566"/>
            <a:ext cx="914399" cy="2667234"/>
          </a:xfrm>
          <a:prstGeom prst="downArrow">
            <a:avLst>
              <a:gd name="adj1" fmla="val 50000"/>
              <a:gd name="adj2" fmla="val 3837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"/>
          <a:lstStyle/>
          <a:p>
            <a:pPr defTabSz="890046" fontAlgn="auto">
              <a:spcBef>
                <a:spcPts val="0"/>
              </a:spcBef>
              <a:spcAft>
                <a:spcPts val="897"/>
              </a:spcAft>
              <a:defRPr/>
            </a:pPr>
            <a:r>
              <a:rPr lang="en-US" dirty="0" smtClean="0">
                <a:solidFill>
                  <a:schemeClr val="bg1"/>
                </a:solidFill>
                <a:latin typeface="+mn-lt"/>
                <a:ea typeface="+mn-ea"/>
              </a:rPr>
              <a:t>Stratification</a:t>
            </a:r>
            <a:endParaRPr lang="en-US" dirty="0">
              <a:solidFill>
                <a:schemeClr val="bg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2433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34517906-A42C-CE4F-B4D6-ABEF3EBB4006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59</a:t>
            </a:fld>
            <a:endParaRPr lang="en-US" sz="1440" dirty="0">
              <a:solidFill>
                <a:srgbClr val="FFFFFF"/>
              </a:solidFill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47800"/>
            <a:ext cx="11547357" cy="590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2438400" y="2971566"/>
            <a:ext cx="914399" cy="2667234"/>
          </a:xfrm>
          <a:prstGeom prst="downArrow">
            <a:avLst>
              <a:gd name="adj1" fmla="val 50000"/>
              <a:gd name="adj2" fmla="val 3837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"/>
          <a:lstStyle/>
          <a:p>
            <a:pPr defTabSz="890046" fontAlgn="auto">
              <a:spcBef>
                <a:spcPts val="0"/>
              </a:spcBef>
              <a:spcAft>
                <a:spcPts val="897"/>
              </a:spcAft>
              <a:defRPr/>
            </a:pPr>
            <a:r>
              <a:rPr lang="en-US" dirty="0" smtClean="0">
                <a:solidFill>
                  <a:schemeClr val="bg1"/>
                </a:solidFill>
                <a:latin typeface="+mn-lt"/>
                <a:ea typeface="+mn-ea"/>
              </a:rPr>
              <a:t>Stratification</a:t>
            </a:r>
            <a:endParaRPr lang="en-US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4343400" y="2971800"/>
            <a:ext cx="857066" cy="2668923"/>
          </a:xfrm>
          <a:prstGeom prst="upArrow">
            <a:avLst>
              <a:gd name="adj1" fmla="val 50000"/>
              <a:gd name="adj2" fmla="val 44618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"/>
          <a:lstStyle/>
          <a:p>
            <a:pPr defTabSz="890046" fontAlgn="auto">
              <a:spcBef>
                <a:spcPts val="0"/>
              </a:spcBef>
              <a:spcAft>
                <a:spcPts val="897"/>
              </a:spcAft>
              <a:defRPr/>
            </a:pPr>
            <a:r>
              <a:rPr lang="en-US" dirty="0" smtClean="0">
                <a:solidFill>
                  <a:srgbClr val="000000"/>
                </a:solidFill>
                <a:latin typeface="+mn-lt"/>
                <a:ea typeface="+mn-ea"/>
              </a:rPr>
              <a:t>Clustering</a:t>
            </a:r>
            <a:endParaRPr lang="en-US" dirty="0">
              <a:solidFill>
                <a:srgbClr val="000000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956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FF">
                <a:alpha val="50000"/>
              </a:srgbClr>
            </a:gs>
            <a:gs pos="100000">
              <a:srgbClr val="FFFFFF"/>
            </a:gs>
            <a:gs pos="50000">
              <a:srgbClr val="0000F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" y="91440"/>
            <a:ext cx="10515600" cy="1371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  <a:r>
              <a:rPr lang="en-US" sz="4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Analysis of Complex Sample Data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548640" y="1371600"/>
            <a:ext cx="9875520" cy="5431156"/>
          </a:xfrm>
        </p:spPr>
        <p:txBody>
          <a:bodyPr/>
          <a:lstStyle/>
          <a:p>
            <a:pPr eaLnBrk="1" hangingPunct="1"/>
            <a:r>
              <a:rPr lang="en-US" sz="3600" u="sng" dirty="0">
                <a:solidFill>
                  <a:srgbClr val="FFFF00"/>
                </a:solidFill>
              </a:rPr>
              <a:t>Overview</a:t>
            </a:r>
            <a:r>
              <a:rPr lang="en-US" sz="3600" dirty="0">
                <a:solidFill>
                  <a:srgbClr val="FFFF00"/>
                </a:solidFill>
              </a:rPr>
              <a:t>: </a:t>
            </a:r>
            <a:r>
              <a:rPr lang="en-US" sz="3600" dirty="0" smtClean="0">
                <a:solidFill>
                  <a:srgbClr val="FFFF00"/>
                </a:solidFill>
              </a:rPr>
              <a:t>How we plan to manage the course</a:t>
            </a:r>
          </a:p>
          <a:p>
            <a:pPr eaLnBrk="1" hangingPunct="1"/>
            <a:r>
              <a:rPr lang="en-US" sz="3600" dirty="0" smtClean="0">
                <a:solidFill>
                  <a:srgbClr val="FFFF00"/>
                </a:solidFill>
              </a:rPr>
              <a:t>Lecture &amp; discussion</a:t>
            </a:r>
          </a:p>
          <a:p>
            <a:pPr lvl="1" eaLnBrk="1" hangingPunct="1"/>
            <a:r>
              <a:rPr lang="en-US" sz="3200" u="sng" dirty="0" smtClean="0">
                <a:solidFill>
                  <a:schemeClr val="tx1">
                    <a:lumMod val="75000"/>
                  </a:schemeClr>
                </a:solidFill>
              </a:rPr>
              <a:t>Principles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: Things 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that make complex sample data complex</a:t>
            </a:r>
          </a:p>
          <a:p>
            <a:pPr lvl="1" eaLnBrk="1" hangingPunct="1"/>
            <a:r>
              <a:rPr lang="en-US" sz="3200" u="sng" dirty="0">
                <a:solidFill>
                  <a:srgbClr val="FFFF00"/>
                </a:solidFill>
              </a:rPr>
              <a:t>Preparation</a:t>
            </a:r>
            <a:r>
              <a:rPr lang="en-US" sz="3200" dirty="0">
                <a:solidFill>
                  <a:srgbClr val="FFFF00"/>
                </a:solidFill>
              </a:rPr>
              <a:t>: Four </a:t>
            </a:r>
            <a:r>
              <a:rPr lang="en-US" sz="3200" dirty="0" smtClean="0">
                <a:solidFill>
                  <a:srgbClr val="FFFF00"/>
                </a:solidFill>
              </a:rPr>
              <a:t>investigations </a:t>
            </a:r>
            <a:r>
              <a:rPr lang="en-US" sz="3200" dirty="0">
                <a:solidFill>
                  <a:srgbClr val="FFFF00"/>
                </a:solidFill>
              </a:rPr>
              <a:t>that need to be </a:t>
            </a:r>
            <a:r>
              <a:rPr lang="en-US" sz="3200" dirty="0" smtClean="0">
                <a:solidFill>
                  <a:srgbClr val="FFFF00"/>
                </a:solidFill>
              </a:rPr>
              <a:t>done </a:t>
            </a:r>
            <a:r>
              <a:rPr lang="en-US" sz="3200" dirty="0">
                <a:solidFill>
                  <a:srgbClr val="FFFF00"/>
                </a:solidFill>
              </a:rPr>
              <a:t>before analyzing complex sample </a:t>
            </a:r>
            <a:r>
              <a:rPr lang="en-US" sz="3200" dirty="0" smtClean="0">
                <a:solidFill>
                  <a:srgbClr val="FFFF00"/>
                </a:solidFill>
              </a:rPr>
              <a:t>survey data</a:t>
            </a:r>
            <a:endParaRPr lang="en-US" sz="3200" dirty="0">
              <a:solidFill>
                <a:srgbClr val="FFFF00"/>
              </a:solidFill>
            </a:endParaRPr>
          </a:p>
          <a:p>
            <a:pPr lvl="1" eaLnBrk="1" hangingPunct="1"/>
            <a:r>
              <a:rPr lang="en-US" sz="3200" u="sng" dirty="0">
                <a:solidFill>
                  <a:schemeClr val="tx1">
                    <a:lumMod val="75000"/>
                  </a:schemeClr>
                </a:solidFill>
              </a:rPr>
              <a:t>Analysis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: Four 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problems in the analysis of 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complex sample 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survey data</a:t>
            </a:r>
            <a:endParaRPr lang="en-US" sz="3200" dirty="0">
              <a:solidFill>
                <a:schemeClr val="tx1">
                  <a:lumMod val="75000"/>
                </a:schemeClr>
              </a:solidFill>
            </a:endParaRPr>
          </a:p>
          <a:p>
            <a:pPr lvl="1" eaLnBrk="1" hangingPunct="1"/>
            <a:r>
              <a:rPr lang="en-US" sz="3200" u="sng" dirty="0" smtClean="0">
                <a:solidFill>
                  <a:schemeClr val="tx1">
                    <a:lumMod val="75000"/>
                  </a:schemeClr>
                </a:solidFill>
              </a:rPr>
              <a:t>Design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: How design &amp; implementation of complex designs affect analysis</a:t>
            </a:r>
          </a:p>
          <a:p>
            <a:pPr eaLnBrk="1" hangingPunct="1"/>
            <a:r>
              <a:rPr lang="en-US" sz="3600" dirty="0" smtClean="0">
                <a:solidFill>
                  <a:srgbClr val="FFFF00"/>
                </a:solidFill>
              </a:rPr>
              <a:t>Computing laboratory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1269DC4-99BB-48DA-8B80-C670CEF112B1}" type="slidenum">
              <a:rPr lang="en-US" sz="1680"/>
              <a:pPr eaLnBrk="1" hangingPunct="1"/>
              <a:t>6</a:t>
            </a:fld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2083566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34517906-A42C-CE4F-B4D6-ABEF3EBB4006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60</a:t>
            </a:fld>
            <a:endParaRPr lang="en-US" sz="1440" dirty="0">
              <a:solidFill>
                <a:srgbClr val="FFFFFF"/>
              </a:solidFill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47800"/>
            <a:ext cx="11547357" cy="590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2438400" y="2971566"/>
            <a:ext cx="914399" cy="2667234"/>
          </a:xfrm>
          <a:prstGeom prst="downArrow">
            <a:avLst>
              <a:gd name="adj1" fmla="val 50000"/>
              <a:gd name="adj2" fmla="val 3837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"/>
          <a:lstStyle/>
          <a:p>
            <a:pPr defTabSz="890046" fontAlgn="auto">
              <a:spcBef>
                <a:spcPts val="0"/>
              </a:spcBef>
              <a:spcAft>
                <a:spcPts val="897"/>
              </a:spcAft>
              <a:defRPr/>
            </a:pPr>
            <a:r>
              <a:rPr lang="en-US" dirty="0" smtClean="0">
                <a:solidFill>
                  <a:schemeClr val="bg1"/>
                </a:solidFill>
                <a:latin typeface="+mn-lt"/>
                <a:ea typeface="+mn-ea"/>
              </a:rPr>
              <a:t>Stratification</a:t>
            </a:r>
            <a:endParaRPr lang="en-US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4343400" y="2971800"/>
            <a:ext cx="857066" cy="2668923"/>
          </a:xfrm>
          <a:prstGeom prst="upArrow">
            <a:avLst>
              <a:gd name="adj1" fmla="val 50000"/>
              <a:gd name="adj2" fmla="val 44618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"/>
          <a:lstStyle/>
          <a:p>
            <a:pPr defTabSz="890046" fontAlgn="auto">
              <a:spcBef>
                <a:spcPts val="0"/>
              </a:spcBef>
              <a:spcAft>
                <a:spcPts val="897"/>
              </a:spcAft>
              <a:defRPr/>
            </a:pPr>
            <a:r>
              <a:rPr lang="en-US" dirty="0" smtClean="0">
                <a:solidFill>
                  <a:srgbClr val="000000"/>
                </a:solidFill>
                <a:latin typeface="+mn-lt"/>
                <a:ea typeface="+mn-ea"/>
              </a:rPr>
              <a:t>Clustering</a:t>
            </a:r>
            <a:endParaRPr lang="en-US" dirty="0">
              <a:solidFill>
                <a:srgbClr val="000000"/>
              </a:solidFill>
              <a:latin typeface="+mn-lt"/>
              <a:ea typeface="+mn-ea"/>
            </a:endParaRP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6553200" y="2971800"/>
            <a:ext cx="877358" cy="2683373"/>
          </a:xfrm>
          <a:prstGeom prst="upArrow">
            <a:avLst>
              <a:gd name="adj1" fmla="val 50000"/>
              <a:gd name="adj2" fmla="val 4190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"/>
          <a:lstStyle/>
          <a:p>
            <a:pPr defTabSz="890046" fontAlgn="auto">
              <a:spcBef>
                <a:spcPts val="0"/>
              </a:spcBef>
              <a:spcAft>
                <a:spcPts val="897"/>
              </a:spcAft>
              <a:defRPr/>
            </a:pPr>
            <a:r>
              <a:rPr lang="en-US" dirty="0" err="1" smtClean="0">
                <a:solidFill>
                  <a:srgbClr val="000000"/>
                </a:solidFill>
                <a:latin typeface="+mn-lt"/>
                <a:ea typeface="+mn-ea"/>
              </a:rPr>
              <a:t>Weighting</a:t>
            </a:r>
            <a:r>
              <a:rPr lang="en-US" dirty="0" err="1" smtClean="0">
                <a:latin typeface="+mn-lt"/>
                <a:ea typeface="+mn-ea"/>
              </a:rPr>
              <a:t>ng</a:t>
            </a:r>
            <a:endParaRPr lang="en-US" dirty="0"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6446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FF">
                <a:alpha val="50000"/>
              </a:srgbClr>
            </a:gs>
            <a:gs pos="100000">
              <a:srgbClr val="FFFFFF"/>
            </a:gs>
            <a:gs pos="50000">
              <a:srgbClr val="0000F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" y="91440"/>
            <a:ext cx="10515600" cy="1371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  <a:r>
              <a:rPr lang="en-US" sz="4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Analysis of Complex Sample Data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548640" y="1371600"/>
            <a:ext cx="9875520" cy="5431156"/>
          </a:xfrm>
        </p:spPr>
        <p:txBody>
          <a:bodyPr/>
          <a:lstStyle/>
          <a:p>
            <a:pPr eaLnBrk="1" hangingPunct="1"/>
            <a:r>
              <a:rPr lang="en-US" sz="3600" u="sng" dirty="0">
                <a:solidFill>
                  <a:schemeClr val="tx1">
                    <a:lumMod val="75000"/>
                  </a:schemeClr>
                </a:solidFill>
              </a:rPr>
              <a:t>Overview</a:t>
            </a:r>
            <a:r>
              <a:rPr lang="en-US" sz="3600" dirty="0">
                <a:solidFill>
                  <a:schemeClr val="tx1">
                    <a:lumMod val="75000"/>
                  </a:schemeClr>
                </a:solidFill>
              </a:rPr>
              <a:t>: </a:t>
            </a:r>
            <a:r>
              <a:rPr lang="en-US" sz="3600" dirty="0" smtClean="0">
                <a:solidFill>
                  <a:schemeClr val="tx1">
                    <a:lumMod val="75000"/>
                  </a:schemeClr>
                </a:solidFill>
              </a:rPr>
              <a:t>How we plan to manage the course</a:t>
            </a:r>
          </a:p>
          <a:p>
            <a:pPr eaLnBrk="1" hangingPunct="1"/>
            <a:r>
              <a:rPr lang="en-US" sz="3600" dirty="0" smtClean="0">
                <a:solidFill>
                  <a:srgbClr val="FFFF00"/>
                </a:solidFill>
              </a:rPr>
              <a:t>Lecture &amp; discussion</a:t>
            </a:r>
          </a:p>
          <a:p>
            <a:pPr lvl="1" eaLnBrk="1" hangingPunct="1"/>
            <a:r>
              <a:rPr lang="en-US" sz="3200" u="sng" dirty="0" smtClean="0">
                <a:solidFill>
                  <a:schemeClr val="tx1">
                    <a:lumMod val="75000"/>
                  </a:schemeClr>
                </a:solidFill>
              </a:rPr>
              <a:t>Principles</a:t>
            </a:r>
          </a:p>
          <a:p>
            <a:pPr lvl="1" eaLnBrk="1" hangingPunct="1"/>
            <a:r>
              <a:rPr lang="en-US" sz="3200" u="sng" dirty="0" smtClean="0">
                <a:solidFill>
                  <a:srgbClr val="FFFF00"/>
                </a:solidFill>
              </a:rPr>
              <a:t>Preparation</a:t>
            </a:r>
            <a:endParaRPr lang="en-US" sz="3200" dirty="0">
              <a:solidFill>
                <a:srgbClr val="FFFF00"/>
              </a:solidFill>
            </a:endParaRPr>
          </a:p>
          <a:p>
            <a:pPr lvl="1" eaLnBrk="1" hangingPunct="1"/>
            <a:r>
              <a:rPr lang="en-US" sz="3200" u="sng" dirty="0" smtClean="0">
                <a:solidFill>
                  <a:srgbClr val="BFBFBF"/>
                </a:solidFill>
              </a:rPr>
              <a:t>Analysis</a:t>
            </a:r>
            <a:endParaRPr lang="en-US" sz="3200" dirty="0">
              <a:solidFill>
                <a:srgbClr val="BFBFBF"/>
              </a:solidFill>
            </a:endParaRPr>
          </a:p>
          <a:p>
            <a:pPr lvl="1" eaLnBrk="1" hangingPunct="1"/>
            <a:r>
              <a:rPr lang="en-US" sz="3200" u="sng" dirty="0" smtClean="0">
                <a:solidFill>
                  <a:srgbClr val="BFBFBF"/>
                </a:solidFill>
              </a:rPr>
              <a:t>Design</a:t>
            </a:r>
            <a:endParaRPr lang="en-US" sz="3200" dirty="0" smtClean="0">
              <a:solidFill>
                <a:srgbClr val="BFBFBF"/>
              </a:solidFill>
            </a:endParaRP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1269DC4-99BB-48DA-8B80-C670CEF112B1}" type="slidenum">
              <a:rPr lang="en-US" sz="1680"/>
              <a:pPr eaLnBrk="1" hangingPunct="1"/>
              <a:t>61</a:t>
            </a:fld>
            <a:endParaRPr lang="en-US" sz="1680" dirty="0"/>
          </a:p>
        </p:txBody>
      </p:sp>
      <p:pic>
        <p:nvPicPr>
          <p:cNvPr id="7" name="Picture 6" descr="ur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5390148"/>
            <a:ext cx="4572000" cy="283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99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FF">
                <a:alpha val="50000"/>
              </a:srgbClr>
            </a:gs>
            <a:gs pos="100000">
              <a:srgbClr val="FFFFFF"/>
            </a:gs>
            <a:gs pos="50000">
              <a:srgbClr val="0000F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" y="91440"/>
            <a:ext cx="10515600" cy="1371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  <a:r>
              <a:rPr lang="en-US" sz="4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Analysis of Complex Sample Data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548640" y="1371600"/>
            <a:ext cx="9875520" cy="5431156"/>
          </a:xfrm>
        </p:spPr>
        <p:txBody>
          <a:bodyPr/>
          <a:lstStyle/>
          <a:p>
            <a:pPr eaLnBrk="1" hangingPunct="1"/>
            <a:r>
              <a:rPr lang="en-US" sz="3600" u="sng" dirty="0">
                <a:solidFill>
                  <a:schemeClr val="tx1">
                    <a:lumMod val="75000"/>
                  </a:schemeClr>
                </a:solidFill>
              </a:rPr>
              <a:t>Overview</a:t>
            </a:r>
            <a:r>
              <a:rPr lang="en-US" sz="3600" dirty="0">
                <a:solidFill>
                  <a:schemeClr val="tx1">
                    <a:lumMod val="75000"/>
                  </a:schemeClr>
                </a:solidFill>
              </a:rPr>
              <a:t>: </a:t>
            </a:r>
            <a:r>
              <a:rPr lang="en-US" sz="3600" dirty="0" smtClean="0">
                <a:solidFill>
                  <a:schemeClr val="tx1">
                    <a:lumMod val="75000"/>
                  </a:schemeClr>
                </a:solidFill>
              </a:rPr>
              <a:t>How we plan to manage the course</a:t>
            </a:r>
          </a:p>
          <a:p>
            <a:pPr eaLnBrk="1" hangingPunct="1"/>
            <a:r>
              <a:rPr lang="en-US" sz="3600" dirty="0" smtClean="0">
                <a:solidFill>
                  <a:srgbClr val="FFFF00"/>
                </a:solidFill>
              </a:rPr>
              <a:t>Lecture &amp; discussion</a:t>
            </a:r>
          </a:p>
          <a:p>
            <a:pPr lvl="1" eaLnBrk="1" hangingPunct="1"/>
            <a:r>
              <a:rPr lang="en-US" sz="3200" u="sng" dirty="0" smtClean="0">
                <a:solidFill>
                  <a:schemeClr val="tx1">
                    <a:lumMod val="75000"/>
                  </a:schemeClr>
                </a:solidFill>
              </a:rPr>
              <a:t>Principles</a:t>
            </a:r>
          </a:p>
          <a:p>
            <a:pPr lvl="1" eaLnBrk="1" hangingPunct="1"/>
            <a:r>
              <a:rPr lang="en-US" sz="3200" u="sng" dirty="0" smtClean="0">
                <a:solidFill>
                  <a:srgbClr val="FFFF00"/>
                </a:solidFill>
              </a:rPr>
              <a:t>Preparation</a:t>
            </a:r>
          </a:p>
          <a:p>
            <a:pPr marL="1577340" lvl="2" indent="-617220" eaLnBrk="1" hangingPunct="1"/>
            <a:r>
              <a:rPr lang="en-US" sz="2720" u="sng" dirty="0">
                <a:solidFill>
                  <a:srgbClr val="FFFF00"/>
                </a:solidFill>
              </a:rPr>
              <a:t>Survey </a:t>
            </a:r>
            <a:r>
              <a:rPr lang="en-US" sz="2720" u="sng" dirty="0" smtClean="0">
                <a:solidFill>
                  <a:srgbClr val="FFFF00"/>
                </a:solidFill>
              </a:rPr>
              <a:t>documentation</a:t>
            </a:r>
            <a:endParaRPr lang="en-US" sz="2720" u="sng" dirty="0">
              <a:solidFill>
                <a:srgbClr val="FFFF00"/>
              </a:solidFill>
            </a:endParaRPr>
          </a:p>
          <a:p>
            <a:pPr marL="1577340" lvl="2" indent="-617220" eaLnBrk="1" hangingPunct="1"/>
            <a:r>
              <a:rPr lang="en-US" sz="2720" u="sng" dirty="0" smtClean="0">
                <a:solidFill>
                  <a:srgbClr val="FFFF00"/>
                </a:solidFill>
              </a:rPr>
              <a:t>Software </a:t>
            </a:r>
            <a:r>
              <a:rPr lang="en-US" sz="2720" u="sng" dirty="0">
                <a:solidFill>
                  <a:srgbClr val="FFFF00"/>
                </a:solidFill>
              </a:rPr>
              <a:t>selection</a:t>
            </a:r>
          </a:p>
          <a:p>
            <a:pPr marL="1577340" lvl="2" indent="-617220" eaLnBrk="1" hangingPunct="1"/>
            <a:r>
              <a:rPr lang="en-US" sz="2720" u="sng" dirty="0" smtClean="0">
                <a:solidFill>
                  <a:srgbClr val="FFFF00"/>
                </a:solidFill>
              </a:rPr>
              <a:t>Sampling </a:t>
            </a:r>
            <a:r>
              <a:rPr lang="en-US" sz="2720" u="sng" dirty="0">
                <a:solidFill>
                  <a:srgbClr val="FFFF00"/>
                </a:solidFill>
              </a:rPr>
              <a:t>factor </a:t>
            </a:r>
            <a:r>
              <a:rPr lang="en-US" sz="2720" u="sng" dirty="0" smtClean="0">
                <a:solidFill>
                  <a:srgbClr val="FFFF00"/>
                </a:solidFill>
              </a:rPr>
              <a:t>evaluation</a:t>
            </a:r>
          </a:p>
          <a:p>
            <a:pPr marL="1577340" lvl="2" indent="-617220" eaLnBrk="1" hangingPunct="1"/>
            <a:r>
              <a:rPr lang="en-US" sz="2720" u="sng" dirty="0" smtClean="0">
                <a:solidFill>
                  <a:srgbClr val="FFFF00"/>
                </a:solidFill>
              </a:rPr>
              <a:t>Descriptive analysis</a:t>
            </a:r>
            <a:endParaRPr lang="en-US" sz="2720" dirty="0">
              <a:solidFill>
                <a:srgbClr val="FFFF00"/>
              </a:solidFill>
            </a:endParaRPr>
          </a:p>
          <a:p>
            <a:pPr lvl="1" eaLnBrk="1" hangingPunct="1"/>
            <a:r>
              <a:rPr lang="en-US" sz="3200" u="sng" dirty="0" smtClean="0">
                <a:solidFill>
                  <a:srgbClr val="BFBFBF"/>
                </a:solidFill>
              </a:rPr>
              <a:t>Analysis</a:t>
            </a:r>
            <a:endParaRPr lang="en-US" sz="3200" dirty="0">
              <a:solidFill>
                <a:srgbClr val="BFBFBF"/>
              </a:solidFill>
            </a:endParaRPr>
          </a:p>
          <a:p>
            <a:pPr lvl="1" eaLnBrk="1" hangingPunct="1"/>
            <a:r>
              <a:rPr lang="en-US" sz="3200" u="sng" dirty="0" smtClean="0">
                <a:solidFill>
                  <a:srgbClr val="BFBFBF"/>
                </a:solidFill>
              </a:rPr>
              <a:t>Design</a:t>
            </a:r>
            <a:endParaRPr lang="en-US" sz="3200" dirty="0" smtClean="0">
              <a:solidFill>
                <a:srgbClr val="BFBFBF"/>
              </a:solidFill>
            </a:endParaRP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1269DC4-99BB-48DA-8B80-C670CEF112B1}" type="slidenum">
              <a:rPr lang="en-US" sz="1680"/>
              <a:pPr eaLnBrk="1" hangingPunct="1"/>
              <a:t>62</a:t>
            </a:fld>
            <a:endParaRPr lang="en-US" sz="1680" dirty="0"/>
          </a:p>
        </p:txBody>
      </p:sp>
      <p:pic>
        <p:nvPicPr>
          <p:cNvPr id="7" name="Picture 6" descr="ur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392" y="5334000"/>
            <a:ext cx="4662408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379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FF">
                <a:alpha val="50000"/>
              </a:srgbClr>
            </a:gs>
            <a:gs pos="100000">
              <a:srgbClr val="FFFFFF"/>
            </a:gs>
            <a:gs pos="50000">
              <a:srgbClr val="0000F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" y="91440"/>
            <a:ext cx="10515600" cy="1371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  <a:r>
              <a:rPr lang="en-US" sz="4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Analysis of Complex Sample Data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548640" y="1371600"/>
            <a:ext cx="9875520" cy="5431156"/>
          </a:xfrm>
        </p:spPr>
        <p:txBody>
          <a:bodyPr/>
          <a:lstStyle/>
          <a:p>
            <a:pPr eaLnBrk="1" hangingPunct="1"/>
            <a:r>
              <a:rPr lang="en-US" sz="3600" u="sng" dirty="0">
                <a:solidFill>
                  <a:schemeClr val="tx1">
                    <a:lumMod val="75000"/>
                  </a:schemeClr>
                </a:solidFill>
              </a:rPr>
              <a:t>Overview</a:t>
            </a:r>
            <a:r>
              <a:rPr lang="en-US" sz="3600" dirty="0">
                <a:solidFill>
                  <a:schemeClr val="tx1">
                    <a:lumMod val="75000"/>
                  </a:schemeClr>
                </a:solidFill>
              </a:rPr>
              <a:t>: </a:t>
            </a:r>
            <a:r>
              <a:rPr lang="en-US" sz="3600" dirty="0" smtClean="0">
                <a:solidFill>
                  <a:schemeClr val="tx1">
                    <a:lumMod val="75000"/>
                  </a:schemeClr>
                </a:solidFill>
              </a:rPr>
              <a:t>How we plan to manage the course</a:t>
            </a:r>
          </a:p>
          <a:p>
            <a:pPr eaLnBrk="1" hangingPunct="1"/>
            <a:r>
              <a:rPr lang="en-US" sz="3600" dirty="0" smtClean="0">
                <a:solidFill>
                  <a:srgbClr val="FFFF00"/>
                </a:solidFill>
              </a:rPr>
              <a:t>Lecture &amp; discussion</a:t>
            </a:r>
          </a:p>
          <a:p>
            <a:pPr lvl="1" eaLnBrk="1" hangingPunct="1"/>
            <a:r>
              <a:rPr lang="en-US" sz="3200" u="sng" dirty="0" smtClean="0">
                <a:solidFill>
                  <a:schemeClr val="tx1">
                    <a:lumMod val="75000"/>
                  </a:schemeClr>
                </a:solidFill>
              </a:rPr>
              <a:t>Principles</a:t>
            </a:r>
          </a:p>
          <a:p>
            <a:pPr lvl="1" eaLnBrk="1" hangingPunct="1"/>
            <a:r>
              <a:rPr lang="en-US" sz="3200" u="sng" dirty="0" smtClean="0">
                <a:solidFill>
                  <a:srgbClr val="FFFF00"/>
                </a:solidFill>
              </a:rPr>
              <a:t>Preparation</a:t>
            </a:r>
          </a:p>
          <a:p>
            <a:pPr marL="1577340" lvl="2" indent="-617220" eaLnBrk="1" hangingPunct="1"/>
            <a:r>
              <a:rPr lang="en-US" sz="2720" u="sng" dirty="0">
                <a:solidFill>
                  <a:srgbClr val="FFFF00"/>
                </a:solidFill>
              </a:rPr>
              <a:t>Survey </a:t>
            </a:r>
            <a:r>
              <a:rPr lang="en-US" sz="2720" u="sng" dirty="0" smtClean="0">
                <a:solidFill>
                  <a:srgbClr val="FFFF00"/>
                </a:solidFill>
              </a:rPr>
              <a:t>documentation</a:t>
            </a:r>
            <a:endParaRPr lang="en-US" sz="2720" u="sng" dirty="0">
              <a:solidFill>
                <a:srgbClr val="FFFF00"/>
              </a:solidFill>
            </a:endParaRPr>
          </a:p>
          <a:p>
            <a:pPr marL="1577340" lvl="2" indent="-617220" eaLnBrk="1" hangingPunct="1"/>
            <a:r>
              <a:rPr lang="en-US" sz="2720" u="sng" dirty="0" smtClean="0">
                <a:solidFill>
                  <a:schemeClr val="tx1">
                    <a:lumMod val="75000"/>
                  </a:schemeClr>
                </a:solidFill>
              </a:rPr>
              <a:t>Software </a:t>
            </a:r>
            <a:r>
              <a:rPr lang="en-US" sz="2720" u="sng" dirty="0">
                <a:solidFill>
                  <a:schemeClr val="tx1">
                    <a:lumMod val="75000"/>
                  </a:schemeClr>
                </a:solidFill>
              </a:rPr>
              <a:t>selection</a:t>
            </a:r>
          </a:p>
          <a:p>
            <a:pPr marL="1577340" lvl="2" indent="-617220" eaLnBrk="1" hangingPunct="1"/>
            <a:r>
              <a:rPr lang="en-US" sz="2720" u="sng" dirty="0" smtClean="0">
                <a:solidFill>
                  <a:schemeClr val="tx1">
                    <a:lumMod val="75000"/>
                  </a:schemeClr>
                </a:solidFill>
              </a:rPr>
              <a:t>Sampling </a:t>
            </a:r>
            <a:r>
              <a:rPr lang="en-US" sz="2720" u="sng" dirty="0">
                <a:solidFill>
                  <a:schemeClr val="tx1">
                    <a:lumMod val="75000"/>
                  </a:schemeClr>
                </a:solidFill>
              </a:rPr>
              <a:t>factor </a:t>
            </a:r>
            <a:r>
              <a:rPr lang="en-US" sz="2720" u="sng" dirty="0" smtClean="0">
                <a:solidFill>
                  <a:schemeClr val="tx1">
                    <a:lumMod val="75000"/>
                  </a:schemeClr>
                </a:solidFill>
              </a:rPr>
              <a:t>evaluation</a:t>
            </a:r>
          </a:p>
          <a:p>
            <a:pPr marL="1577340" lvl="2" indent="-617220" eaLnBrk="1" hangingPunct="1"/>
            <a:r>
              <a:rPr lang="en-US" sz="2720" u="sng" dirty="0" smtClean="0">
                <a:solidFill>
                  <a:schemeClr val="tx1">
                    <a:lumMod val="75000"/>
                  </a:schemeClr>
                </a:solidFill>
              </a:rPr>
              <a:t>Descriptive analysis</a:t>
            </a:r>
            <a:endParaRPr lang="en-US" sz="2720" dirty="0">
              <a:solidFill>
                <a:schemeClr val="tx1">
                  <a:lumMod val="75000"/>
                </a:schemeClr>
              </a:solidFill>
            </a:endParaRPr>
          </a:p>
          <a:p>
            <a:pPr lvl="1" eaLnBrk="1" hangingPunct="1"/>
            <a:r>
              <a:rPr lang="en-US" sz="3200" u="sng" dirty="0" smtClean="0">
                <a:solidFill>
                  <a:srgbClr val="BFBFBF"/>
                </a:solidFill>
              </a:rPr>
              <a:t>Analysis</a:t>
            </a:r>
            <a:endParaRPr lang="en-US" sz="3200" dirty="0">
              <a:solidFill>
                <a:srgbClr val="BFBFBF"/>
              </a:solidFill>
            </a:endParaRPr>
          </a:p>
          <a:p>
            <a:pPr lvl="1" eaLnBrk="1" hangingPunct="1"/>
            <a:r>
              <a:rPr lang="en-US" sz="3200" u="sng" dirty="0" smtClean="0">
                <a:solidFill>
                  <a:srgbClr val="BFBFBF"/>
                </a:solidFill>
              </a:rPr>
              <a:t>Design</a:t>
            </a:r>
            <a:endParaRPr lang="en-US" sz="3200" dirty="0" smtClean="0">
              <a:solidFill>
                <a:srgbClr val="BFBFBF"/>
              </a:solidFill>
            </a:endParaRP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1269DC4-99BB-48DA-8B80-C670CEF112B1}" type="slidenum">
              <a:rPr lang="en-US" sz="1680"/>
              <a:pPr eaLnBrk="1" hangingPunct="1"/>
              <a:t>63</a:t>
            </a:fld>
            <a:endParaRPr lang="en-US" sz="1680" dirty="0"/>
          </a:p>
        </p:txBody>
      </p:sp>
      <p:pic>
        <p:nvPicPr>
          <p:cNvPr id="2" name="Picture 1" descr="SAP-Documentaio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237" y="2969608"/>
            <a:ext cx="4334060" cy="312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246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735330" y="274320"/>
            <a:ext cx="9784080" cy="1188720"/>
          </a:xfrm>
        </p:spPr>
        <p:txBody>
          <a:bodyPr/>
          <a:lstStyle/>
          <a:p>
            <a:pPr eaLnBrk="1" hangingPunct="1"/>
            <a:r>
              <a:rPr lang="en-US" dirty="0" smtClean="0"/>
              <a:t>Survey Documentation - 1</a:t>
            </a:r>
            <a:endParaRPr lang="en-US" dirty="0"/>
          </a:p>
        </p:txBody>
      </p:sp>
      <p:sp>
        <p:nvSpPr>
          <p:cNvPr id="39939" name="Content Placeholder 2"/>
          <p:cNvSpPr>
            <a:spLocks noGrp="1"/>
          </p:cNvSpPr>
          <p:nvPr>
            <p:ph sz="quarter" idx="1"/>
          </p:nvPr>
        </p:nvSpPr>
        <p:spPr>
          <a:xfrm>
            <a:off x="735330" y="1920240"/>
            <a:ext cx="9784080" cy="539496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+mj-lt"/>
              </a:rPr>
              <a:t>Review survey documentation</a:t>
            </a:r>
          </a:p>
          <a:p>
            <a:pPr eaLnBrk="1" hangingPunct="1"/>
            <a:r>
              <a:rPr lang="en-US" dirty="0" smtClean="0">
                <a:latin typeface="+mj-lt"/>
              </a:rPr>
              <a:t>Identify weights &amp; select suitable weights for analysis</a:t>
            </a:r>
          </a:p>
          <a:p>
            <a:pPr eaLnBrk="1" hangingPunct="1"/>
            <a:r>
              <a:rPr lang="en-US" dirty="0" smtClean="0">
                <a:latin typeface="+mj-lt"/>
              </a:rPr>
              <a:t>Examine weight distribution</a:t>
            </a:r>
          </a:p>
          <a:p>
            <a:pPr eaLnBrk="1" hangingPunct="1"/>
            <a:r>
              <a:rPr lang="en-US" dirty="0" smtClean="0">
                <a:latin typeface="+mj-lt"/>
              </a:rPr>
              <a:t>Identify stratification &amp; cluster variables</a:t>
            </a:r>
          </a:p>
          <a:p>
            <a:pPr eaLnBrk="1" hangingPunct="1"/>
            <a:r>
              <a:rPr lang="en-US" dirty="0" smtClean="0">
                <a:latin typeface="+mj-lt"/>
              </a:rPr>
              <a:t>Examine distribution of cases across strata and clusters</a:t>
            </a:r>
          </a:p>
          <a:p>
            <a:pPr eaLnBrk="1" hangingPunct="1"/>
            <a:r>
              <a:rPr lang="en-US" dirty="0" smtClean="0">
                <a:latin typeface="+mj-lt"/>
              </a:rPr>
              <a:t>Prepare PASW CS Plan</a:t>
            </a:r>
            <a:endParaRPr lang="en-US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D8838F48-83C1-5B44-8AF9-8291D6BB3A29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64</a:t>
            </a:fld>
            <a:endParaRPr lang="en-US" sz="144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70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735330" y="274320"/>
            <a:ext cx="9784080" cy="1188720"/>
          </a:xfrm>
        </p:spPr>
        <p:txBody>
          <a:bodyPr/>
          <a:lstStyle/>
          <a:p>
            <a:pPr eaLnBrk="1" hangingPunct="1"/>
            <a:r>
              <a:rPr lang="en-US" dirty="0"/>
              <a:t>Survey Documentation - </a:t>
            </a:r>
            <a:r>
              <a:rPr lang="en-US" dirty="0" smtClean="0"/>
              <a:t>2</a:t>
            </a:r>
            <a:r>
              <a:rPr lang="en-US" dirty="0">
                <a:latin typeface="Tw Cen MT" charset="0"/>
              </a:rPr>
              <a:t>	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sz="quarter" idx="1"/>
          </p:nvPr>
        </p:nvSpPr>
        <p:spPr>
          <a:xfrm>
            <a:off x="735330" y="1920240"/>
            <a:ext cx="9784080" cy="539496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+mj-lt"/>
              </a:rPr>
              <a:t>National </a:t>
            </a:r>
            <a:r>
              <a:rPr lang="en-US" dirty="0">
                <a:latin typeface="+mj-lt"/>
              </a:rPr>
              <a:t>Comorbidity </a:t>
            </a:r>
            <a:r>
              <a:rPr lang="en-US" dirty="0" smtClean="0">
                <a:latin typeface="+mj-lt"/>
              </a:rPr>
              <a:t>Survey - Replication</a:t>
            </a:r>
          </a:p>
          <a:p>
            <a:pPr eaLnBrk="1" hangingPunct="1"/>
            <a:r>
              <a:rPr lang="en-US" dirty="0" smtClean="0">
                <a:latin typeface="+mj-lt"/>
              </a:rPr>
              <a:t>Mental </a:t>
            </a:r>
            <a:r>
              <a:rPr lang="en-US" dirty="0">
                <a:latin typeface="+mj-lt"/>
              </a:rPr>
              <a:t>illness and related topics </a:t>
            </a:r>
          </a:p>
          <a:p>
            <a:pPr eaLnBrk="1" hangingPunct="1"/>
            <a:r>
              <a:rPr lang="en-US" dirty="0" smtClean="0">
                <a:latin typeface="+mj-lt"/>
              </a:rPr>
              <a:t>2001</a:t>
            </a:r>
            <a:r>
              <a:rPr lang="en-US" dirty="0">
                <a:latin typeface="+mj-lt"/>
              </a:rPr>
              <a:t>-2003 </a:t>
            </a:r>
            <a:r>
              <a:rPr lang="en-US" dirty="0" smtClean="0">
                <a:latin typeface="+mj-lt"/>
              </a:rPr>
              <a:t>multi</a:t>
            </a:r>
            <a:r>
              <a:rPr lang="en-US" dirty="0">
                <a:latin typeface="+mj-lt"/>
              </a:rPr>
              <a:t>-stage area probability sample </a:t>
            </a:r>
            <a:endParaRPr lang="en-US" dirty="0" smtClean="0">
              <a:latin typeface="+mj-lt"/>
            </a:endParaRPr>
          </a:p>
          <a:p>
            <a:pPr eaLnBrk="1" hangingPunct="1"/>
            <a:r>
              <a:rPr lang="en-US" dirty="0" smtClean="0">
                <a:latin typeface="+mj-lt"/>
              </a:rPr>
              <a:t>n</a:t>
            </a:r>
            <a:r>
              <a:rPr lang="en-US" dirty="0">
                <a:latin typeface="+mj-lt"/>
              </a:rPr>
              <a:t>=9282 for Part 1</a:t>
            </a:r>
          </a:p>
          <a:p>
            <a:pPr eaLnBrk="1" hangingPunct="1"/>
            <a:r>
              <a:rPr lang="en-US" dirty="0" smtClean="0">
                <a:latin typeface="+mj-lt"/>
              </a:rPr>
              <a:t>Major </a:t>
            </a:r>
            <a:r>
              <a:rPr lang="en-US" dirty="0">
                <a:latin typeface="+mj-lt"/>
              </a:rPr>
              <a:t>Depressive Episode/Disorder, General Anxiety Disorder </a:t>
            </a:r>
            <a:endParaRPr lang="en-US" dirty="0" smtClean="0">
              <a:latin typeface="+mj-lt"/>
            </a:endParaRPr>
          </a:p>
          <a:p>
            <a:pPr eaLnBrk="1" hangingPunct="1"/>
            <a:r>
              <a:rPr lang="en-US" dirty="0" smtClean="0">
                <a:latin typeface="+mj-lt"/>
              </a:rPr>
              <a:t>Socio</a:t>
            </a:r>
            <a:r>
              <a:rPr lang="en-US" dirty="0">
                <a:latin typeface="+mj-lt"/>
              </a:rPr>
              <a:t>-demographic measures </a:t>
            </a:r>
            <a:r>
              <a:rPr lang="en-US" dirty="0" smtClean="0">
                <a:latin typeface="+mj-lt"/>
              </a:rPr>
              <a:t>(sex, race, etc.)</a:t>
            </a:r>
            <a:endParaRPr lang="en-US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D8838F48-83C1-5B44-8AF9-8291D6BB3A29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65</a:t>
            </a:fld>
            <a:endParaRPr lang="en-US" sz="144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735330" y="274320"/>
            <a:ext cx="9784080" cy="1188720"/>
          </a:xfrm>
        </p:spPr>
        <p:txBody>
          <a:bodyPr/>
          <a:lstStyle/>
          <a:p>
            <a:pPr eaLnBrk="1" hangingPunct="1"/>
            <a:r>
              <a:rPr lang="en-US" dirty="0"/>
              <a:t>Survey Documentation - </a:t>
            </a:r>
            <a:r>
              <a:rPr lang="en-US" dirty="0" smtClean="0"/>
              <a:t>3</a:t>
            </a:r>
            <a:r>
              <a:rPr lang="en-US" dirty="0">
                <a:latin typeface="Tw Cen MT" charset="0"/>
              </a:rPr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35330" y="1920240"/>
            <a:ext cx="9784080" cy="539496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dirty="0" smtClean="0">
                <a:latin typeface="+mj-lt"/>
              </a:rPr>
              <a:t>Public </a:t>
            </a:r>
            <a:r>
              <a:rPr lang="en-US" dirty="0">
                <a:latin typeface="+mj-lt"/>
              </a:rPr>
              <a:t>release </a:t>
            </a:r>
            <a:r>
              <a:rPr lang="en-US" dirty="0" smtClean="0">
                <a:latin typeface="+mj-lt"/>
              </a:rPr>
              <a:t>through </a:t>
            </a:r>
            <a:r>
              <a:rPr lang="en-US" dirty="0">
                <a:latin typeface="+mj-lt"/>
              </a:rPr>
              <a:t>the University of Michigan </a:t>
            </a:r>
            <a:r>
              <a:rPr lang="en-US" dirty="0" smtClean="0">
                <a:latin typeface="+mj-lt"/>
              </a:rPr>
              <a:t>(</a:t>
            </a:r>
            <a:r>
              <a:rPr lang="en-US" dirty="0">
                <a:latin typeface="+mj-lt"/>
                <a:hlinkClick r:id="rId2"/>
              </a:rPr>
              <a:t>www.icpsr.umich.edu/cpes</a:t>
            </a:r>
            <a:r>
              <a:rPr lang="en-US" dirty="0" smtClean="0">
                <a:latin typeface="+mj-lt"/>
              </a:rPr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en-US" dirty="0" smtClean="0">
                <a:latin typeface="+mj-lt"/>
              </a:rPr>
              <a:t>Element of the  </a:t>
            </a:r>
            <a:r>
              <a:rPr lang="en-US" dirty="0">
                <a:latin typeface="+mj-lt"/>
              </a:rPr>
              <a:t>Collaborative Psychiatric Epidemiology </a:t>
            </a:r>
            <a:r>
              <a:rPr lang="en-US" dirty="0" smtClean="0">
                <a:latin typeface="+mj-lt"/>
              </a:rPr>
              <a:t>Studies (CPES)</a:t>
            </a:r>
            <a:endParaRPr lang="en-US" dirty="0">
              <a:latin typeface="+mj-lt"/>
            </a:endParaRPr>
          </a:p>
          <a:p>
            <a:pPr eaLnBrk="1" hangingPunct="1">
              <a:lnSpc>
                <a:spcPct val="80000"/>
              </a:lnSpc>
            </a:pPr>
            <a:r>
              <a:rPr lang="en-US" dirty="0" smtClean="0">
                <a:latin typeface="+mj-lt"/>
              </a:rPr>
              <a:t>NCS</a:t>
            </a:r>
            <a:r>
              <a:rPr lang="en-US" dirty="0">
                <a:latin typeface="+mj-lt"/>
              </a:rPr>
              <a:t>-</a:t>
            </a:r>
            <a:r>
              <a:rPr lang="en-US" dirty="0" smtClean="0">
                <a:latin typeface="+mj-lt"/>
              </a:rPr>
              <a:t>R and NCS-1</a:t>
            </a:r>
          </a:p>
          <a:p>
            <a:pPr lvl="1" eaLnBrk="1" hangingPunct="1">
              <a:lnSpc>
                <a:spcPct val="80000"/>
              </a:lnSpc>
            </a:pPr>
            <a:r>
              <a:rPr lang="en-US" dirty="0" smtClean="0">
                <a:latin typeface="+mj-lt"/>
              </a:rPr>
              <a:t>Carried </a:t>
            </a:r>
            <a:r>
              <a:rPr lang="en-US" dirty="0">
                <a:latin typeface="+mj-lt"/>
              </a:rPr>
              <a:t>out a decade after the original </a:t>
            </a:r>
            <a:r>
              <a:rPr lang="en-US" dirty="0" smtClean="0">
                <a:latin typeface="+mj-lt"/>
              </a:rPr>
              <a:t>NCS</a:t>
            </a:r>
            <a:r>
              <a:rPr lang="en-US" dirty="0">
                <a:latin typeface="+mj-lt"/>
              </a:rPr>
              <a:t>-</a:t>
            </a:r>
            <a:r>
              <a:rPr lang="en-US" dirty="0" smtClean="0">
                <a:latin typeface="+mj-lt"/>
              </a:rPr>
              <a:t>1</a:t>
            </a:r>
          </a:p>
          <a:p>
            <a:pPr lvl="1" eaLnBrk="1" hangingPunct="1">
              <a:lnSpc>
                <a:spcPct val="80000"/>
              </a:lnSpc>
            </a:pPr>
            <a:r>
              <a:rPr lang="en-US" dirty="0" smtClean="0">
                <a:latin typeface="+mj-lt"/>
              </a:rPr>
              <a:t>Repeats NCS</a:t>
            </a:r>
            <a:r>
              <a:rPr lang="en-US" dirty="0">
                <a:latin typeface="+mj-lt"/>
              </a:rPr>
              <a:t>-1 </a:t>
            </a:r>
            <a:r>
              <a:rPr lang="en-US" dirty="0" smtClean="0">
                <a:latin typeface="+mj-lt"/>
              </a:rPr>
              <a:t>questions</a:t>
            </a:r>
          </a:p>
          <a:p>
            <a:pPr lvl="1" eaLnBrk="1" hangingPunct="1">
              <a:lnSpc>
                <a:spcPct val="80000"/>
              </a:lnSpc>
            </a:pPr>
            <a:r>
              <a:rPr lang="en-US" dirty="0" smtClean="0">
                <a:latin typeface="+mj-lt"/>
              </a:rPr>
              <a:t>Expands diagnostic </a:t>
            </a:r>
            <a:r>
              <a:rPr lang="en-US" dirty="0">
                <a:latin typeface="+mj-lt"/>
              </a:rPr>
              <a:t>criteria </a:t>
            </a:r>
            <a:r>
              <a:rPr lang="en-US" dirty="0" smtClean="0">
                <a:latin typeface="+mj-lt"/>
              </a:rPr>
              <a:t>to the </a:t>
            </a:r>
            <a:r>
              <a:rPr lang="en-US" dirty="0">
                <a:latin typeface="+mj-lt"/>
              </a:rPr>
              <a:t>Diagnostic and Statistical Manual - IV (DSM-IV), 1994. </a:t>
            </a:r>
          </a:p>
          <a:p>
            <a:pPr eaLnBrk="1" hangingPunct="1">
              <a:lnSpc>
                <a:spcPct val="80000"/>
              </a:lnSpc>
            </a:pPr>
            <a:endParaRPr lang="en-US" sz="2400" dirty="0">
              <a:latin typeface="Tw Cen MT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DE61565C-A865-BD4C-BC58-EEEF05A7D392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66</a:t>
            </a:fld>
            <a:endParaRPr lang="en-US" sz="144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735330" y="274320"/>
            <a:ext cx="9784080" cy="1188720"/>
          </a:xfrm>
        </p:spPr>
        <p:txBody>
          <a:bodyPr/>
          <a:lstStyle/>
          <a:p>
            <a:pPr eaLnBrk="1" hangingPunct="1"/>
            <a:r>
              <a:rPr lang="en-US" dirty="0"/>
              <a:t>Survey Documentation - </a:t>
            </a:r>
            <a:r>
              <a:rPr lang="en-US" dirty="0" smtClean="0"/>
              <a:t>4</a:t>
            </a:r>
            <a:endParaRPr lang="en-US" dirty="0">
              <a:latin typeface="Tw Cen MT" charset="0"/>
            </a:endParaRPr>
          </a:p>
        </p:txBody>
      </p:sp>
      <p:sp>
        <p:nvSpPr>
          <p:cNvPr id="44035" name="Content Placeholder 2"/>
          <p:cNvSpPr>
            <a:spLocks noGrp="1"/>
          </p:cNvSpPr>
          <p:nvPr>
            <p:ph sz="quarter" idx="1"/>
          </p:nvPr>
        </p:nvSpPr>
        <p:spPr>
          <a:xfrm>
            <a:off x="735330" y="1920240"/>
            <a:ext cx="9784080" cy="5394960"/>
          </a:xfrm>
        </p:spPr>
        <p:txBody>
          <a:bodyPr/>
          <a:lstStyle/>
          <a:p>
            <a:pPr eaLnBrk="1" hangingPunct="1"/>
            <a:r>
              <a:rPr lang="en-US" dirty="0">
                <a:latin typeface="Tw Cen MT" charset="0"/>
              </a:rPr>
              <a:t>The NCS-R administered to persons aged 18 or older residing in households in the coterminous United States.</a:t>
            </a:r>
          </a:p>
          <a:p>
            <a:pPr eaLnBrk="1" hangingPunct="1"/>
            <a:r>
              <a:rPr lang="en-US" dirty="0" smtClean="0">
                <a:latin typeface="Tw Cen MT" charset="0"/>
              </a:rPr>
              <a:t>Institutionalized in </a:t>
            </a:r>
            <a:r>
              <a:rPr lang="en-US" dirty="0">
                <a:latin typeface="Tw Cen MT" charset="0"/>
              </a:rPr>
              <a:t>prisons, jails, nursing homes, and long-term medical or dependent care facilities </a:t>
            </a:r>
            <a:r>
              <a:rPr lang="en-US" dirty="0" smtClean="0">
                <a:latin typeface="Tw Cen MT" charset="0"/>
              </a:rPr>
              <a:t>excluded. </a:t>
            </a:r>
          </a:p>
          <a:p>
            <a:pPr eaLnBrk="1" hangingPunct="1"/>
            <a:r>
              <a:rPr lang="en-US" dirty="0" smtClean="0">
                <a:latin typeface="Tw Cen MT" charset="0"/>
              </a:rPr>
              <a:t>Military </a:t>
            </a:r>
            <a:r>
              <a:rPr lang="en-US" dirty="0">
                <a:latin typeface="Tw Cen MT" charset="0"/>
              </a:rPr>
              <a:t>personnel </a:t>
            </a:r>
            <a:r>
              <a:rPr lang="en-US" dirty="0" smtClean="0">
                <a:latin typeface="Tw Cen MT" charset="0"/>
              </a:rPr>
              <a:t>in </a:t>
            </a:r>
            <a:r>
              <a:rPr lang="en-US" dirty="0">
                <a:latin typeface="Tw Cen MT" charset="0"/>
              </a:rPr>
              <a:t>civilian housing </a:t>
            </a:r>
            <a:r>
              <a:rPr lang="en-US" dirty="0" smtClean="0">
                <a:latin typeface="Tw Cen MT" charset="0"/>
              </a:rPr>
              <a:t>included.</a:t>
            </a:r>
          </a:p>
          <a:p>
            <a:pPr eaLnBrk="1" hangingPunct="1"/>
            <a:r>
              <a:rPr lang="en-US" dirty="0" smtClean="0">
                <a:latin typeface="Tw Cen MT" charset="0"/>
              </a:rPr>
              <a:t>Persons able </a:t>
            </a:r>
            <a:r>
              <a:rPr lang="en-US" dirty="0">
                <a:latin typeface="Tw Cen MT" charset="0"/>
              </a:rPr>
              <a:t>to </a:t>
            </a:r>
            <a:r>
              <a:rPr lang="en-US" dirty="0" smtClean="0">
                <a:latin typeface="Tw Cen MT" charset="0"/>
              </a:rPr>
              <a:t>respond in English.</a:t>
            </a:r>
            <a:endParaRPr lang="en-US" dirty="0">
              <a:latin typeface="Tw Cen MT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C391F8AE-AED6-CC49-BD09-0FEA7C796E8A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67</a:t>
            </a:fld>
            <a:endParaRPr lang="en-US" sz="144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735330" y="274320"/>
            <a:ext cx="9784080" cy="1188720"/>
          </a:xfrm>
        </p:spPr>
        <p:txBody>
          <a:bodyPr/>
          <a:lstStyle/>
          <a:p>
            <a:pPr eaLnBrk="1" hangingPunct="1"/>
            <a:r>
              <a:rPr lang="en-US" dirty="0"/>
              <a:t>Survey Documentation - </a:t>
            </a:r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34819" name="Content Placeholder 2"/>
          <p:cNvSpPr>
            <a:spLocks noGrp="1"/>
          </p:cNvSpPr>
          <p:nvPr>
            <p:ph sz="quarter" idx="1"/>
          </p:nvPr>
        </p:nvSpPr>
        <p:spPr>
          <a:xfrm>
            <a:off x="735329" y="1645920"/>
            <a:ext cx="9963150" cy="539496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>
                <a:latin typeface="Tw Cen MT" charset="0"/>
              </a:rPr>
              <a:t>Cross-sectional – repeated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>
                <a:latin typeface="Tw Cen MT" charset="0"/>
              </a:rPr>
              <a:t>Major </a:t>
            </a:r>
            <a:r>
              <a:rPr lang="en-US" dirty="0">
                <a:latin typeface="Tw Cen MT" charset="0"/>
              </a:rPr>
              <a:t>aims </a:t>
            </a:r>
            <a:endParaRPr lang="en-US" dirty="0" smtClean="0">
              <a:latin typeface="Tw Cen MT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dirty="0" smtClean="0">
                <a:latin typeface="Tw Cen MT" charset="0"/>
              </a:rPr>
              <a:t>Investigate </a:t>
            </a:r>
            <a:r>
              <a:rPr lang="en-US" dirty="0">
                <a:latin typeface="Tw Cen MT" charset="0"/>
              </a:rPr>
              <a:t>time trends </a:t>
            </a:r>
            <a:endParaRPr lang="en-US" dirty="0" smtClean="0">
              <a:latin typeface="Tw Cen MT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dirty="0" smtClean="0">
                <a:latin typeface="Tw Cen MT" charset="0"/>
              </a:rPr>
              <a:t>Expand </a:t>
            </a:r>
            <a:r>
              <a:rPr lang="en-US" dirty="0">
                <a:latin typeface="Tw Cen MT" charset="0"/>
              </a:rPr>
              <a:t>the assessment in the baseline NCS-1 </a:t>
            </a:r>
            <a:endParaRPr lang="en-US" dirty="0" smtClean="0">
              <a:latin typeface="Tw Cen MT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dirty="0" smtClean="0">
                <a:latin typeface="Tw Cen MT" charset="0"/>
              </a:rPr>
              <a:t>Two parts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>
                <a:latin typeface="Tw Cen MT" charset="0"/>
              </a:rPr>
              <a:t>1: core </a:t>
            </a:r>
            <a:r>
              <a:rPr lang="en-US" dirty="0">
                <a:latin typeface="Tw Cen MT" charset="0"/>
              </a:rPr>
              <a:t>diagnostic assessment </a:t>
            </a:r>
            <a:r>
              <a:rPr lang="en-US" dirty="0" smtClean="0">
                <a:latin typeface="Tw Cen MT" charset="0"/>
              </a:rPr>
              <a:t>of </a:t>
            </a:r>
            <a:r>
              <a:rPr lang="en-US" dirty="0">
                <a:latin typeface="Tw Cen MT" charset="0"/>
              </a:rPr>
              <a:t>9,282 </a:t>
            </a:r>
            <a:r>
              <a:rPr lang="en-US" dirty="0" smtClean="0">
                <a:latin typeface="Tw Cen MT" charset="0"/>
              </a:rPr>
              <a:t>respondents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>
                <a:latin typeface="Tw Cen MT" charset="0"/>
              </a:rPr>
              <a:t>2: risk </a:t>
            </a:r>
            <a:r>
              <a:rPr lang="en-US" dirty="0">
                <a:latin typeface="Tw Cen MT" charset="0"/>
              </a:rPr>
              <a:t>factors, consequences, </a:t>
            </a:r>
            <a:r>
              <a:rPr lang="en-US" dirty="0" smtClean="0">
                <a:latin typeface="Tw Cen MT" charset="0"/>
              </a:rPr>
              <a:t>additional disorders of 5,692 subsample.</a:t>
            </a:r>
            <a:endParaRPr lang="en-US" dirty="0">
              <a:latin typeface="Tw Cen MT" charset="0"/>
            </a:endParaRPr>
          </a:p>
          <a:p>
            <a:pPr eaLnBrk="1" hangingPunct="1">
              <a:lnSpc>
                <a:spcPct val="90000"/>
              </a:lnSpc>
            </a:pPr>
            <a:endParaRPr lang="en-US" dirty="0">
              <a:latin typeface="Tw Cen MT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A7DBB0A3-B3BC-6B40-A3CD-98357AE72A95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68</a:t>
            </a:fld>
            <a:endParaRPr lang="en-US" sz="144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735330" y="274320"/>
            <a:ext cx="9784080" cy="1188720"/>
          </a:xfrm>
        </p:spPr>
        <p:txBody>
          <a:bodyPr/>
          <a:lstStyle/>
          <a:p>
            <a:pPr eaLnBrk="1" hangingPunct="1"/>
            <a:r>
              <a:rPr lang="en-US" dirty="0"/>
              <a:t>Survey Documentation - </a:t>
            </a:r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46083" name="Content Placeholder 2"/>
          <p:cNvSpPr>
            <a:spLocks noGrp="1"/>
          </p:cNvSpPr>
          <p:nvPr>
            <p:ph sz="quarter" idx="1"/>
          </p:nvPr>
        </p:nvSpPr>
        <p:spPr>
          <a:xfrm>
            <a:off x="735330" y="1920240"/>
            <a:ext cx="9784080" cy="539496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+mj-lt"/>
              </a:rPr>
              <a:t>NCS</a:t>
            </a:r>
            <a:r>
              <a:rPr lang="en-US" dirty="0">
                <a:latin typeface="+mj-lt"/>
              </a:rPr>
              <a:t>-R instrument </a:t>
            </a:r>
            <a:r>
              <a:rPr lang="en-US" dirty="0" smtClean="0">
                <a:latin typeface="+mj-lt"/>
              </a:rPr>
              <a:t>in two parts: </a:t>
            </a:r>
          </a:p>
          <a:p>
            <a:pPr lvl="1" eaLnBrk="1" hangingPunct="1"/>
            <a:r>
              <a:rPr lang="en-US" sz="3840" dirty="0">
                <a:latin typeface="+mj-lt"/>
              </a:rPr>
              <a:t>1: psychiatric diagnosis, </a:t>
            </a:r>
            <a:r>
              <a:rPr lang="en-US" sz="3840" dirty="0"/>
              <a:t>pharmacoepidemiology, &amp; socio-</a:t>
            </a:r>
            <a:r>
              <a:rPr lang="en-US" sz="3840" dirty="0">
                <a:latin typeface="+mj-lt"/>
              </a:rPr>
              <a:t>demographic characteristics (those not selected to complete Part 2) </a:t>
            </a:r>
          </a:p>
          <a:p>
            <a:pPr lvl="1" eaLnBrk="1" hangingPunct="1"/>
            <a:r>
              <a:rPr lang="en-US" sz="3840" dirty="0">
                <a:latin typeface="+mj-lt"/>
              </a:rPr>
              <a:t>2: additional disorders such as gambling, conduct, ADD as well as social networks, family history, risk factors, &amp; finances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0B05F437-EB5E-6941-8732-E15773D38CDA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69</a:t>
            </a:fld>
            <a:endParaRPr lang="en-US" sz="144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FF">
                <a:alpha val="50000"/>
              </a:srgbClr>
            </a:gs>
            <a:gs pos="100000">
              <a:srgbClr val="FFFFFF"/>
            </a:gs>
            <a:gs pos="50000">
              <a:srgbClr val="0000F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" y="91440"/>
            <a:ext cx="10515600" cy="1371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  <a:r>
              <a:rPr lang="en-US" sz="4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Analysis of Complex Sample Data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548640" y="1371600"/>
            <a:ext cx="9875520" cy="5431156"/>
          </a:xfrm>
        </p:spPr>
        <p:txBody>
          <a:bodyPr/>
          <a:lstStyle/>
          <a:p>
            <a:pPr eaLnBrk="1" hangingPunct="1"/>
            <a:r>
              <a:rPr lang="en-US" sz="3600" u="sng" dirty="0">
                <a:solidFill>
                  <a:srgbClr val="FFFF00"/>
                </a:solidFill>
              </a:rPr>
              <a:t>Overview</a:t>
            </a:r>
            <a:r>
              <a:rPr lang="en-US" sz="3600" dirty="0">
                <a:solidFill>
                  <a:srgbClr val="FFFF00"/>
                </a:solidFill>
              </a:rPr>
              <a:t>: </a:t>
            </a:r>
            <a:r>
              <a:rPr lang="en-US" sz="3600" dirty="0" smtClean="0">
                <a:solidFill>
                  <a:srgbClr val="FFFF00"/>
                </a:solidFill>
              </a:rPr>
              <a:t>How we plan to manage the course</a:t>
            </a:r>
          </a:p>
          <a:p>
            <a:pPr eaLnBrk="1" hangingPunct="1"/>
            <a:r>
              <a:rPr lang="en-US" sz="3600" dirty="0" smtClean="0">
                <a:solidFill>
                  <a:srgbClr val="FFFF00"/>
                </a:solidFill>
              </a:rPr>
              <a:t>Lecture &amp; discussion</a:t>
            </a:r>
          </a:p>
          <a:p>
            <a:pPr lvl="1" eaLnBrk="1" hangingPunct="1"/>
            <a:r>
              <a:rPr lang="en-US" sz="3200" u="sng" dirty="0" smtClean="0">
                <a:solidFill>
                  <a:schemeClr val="tx1">
                    <a:lumMod val="75000"/>
                  </a:schemeClr>
                </a:solidFill>
              </a:rPr>
              <a:t>Principles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: Things 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that make complex sample data complex</a:t>
            </a:r>
          </a:p>
          <a:p>
            <a:pPr lvl="1" eaLnBrk="1" hangingPunct="1"/>
            <a:r>
              <a:rPr lang="en-US" sz="3200" u="sng" dirty="0">
                <a:solidFill>
                  <a:schemeClr val="tx1">
                    <a:lumMod val="75000"/>
                  </a:schemeClr>
                </a:solidFill>
              </a:rPr>
              <a:t>Preparation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: Four 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investigations 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that need to be 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done 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before analyzing complex sample 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survey data</a:t>
            </a:r>
            <a:endParaRPr lang="en-US" sz="3200" dirty="0">
              <a:solidFill>
                <a:schemeClr val="tx1">
                  <a:lumMod val="75000"/>
                </a:schemeClr>
              </a:solidFill>
            </a:endParaRPr>
          </a:p>
          <a:p>
            <a:pPr lvl="1" eaLnBrk="1" hangingPunct="1"/>
            <a:r>
              <a:rPr lang="en-US" sz="3200" u="sng" dirty="0">
                <a:solidFill>
                  <a:srgbClr val="FFFF00"/>
                </a:solidFill>
              </a:rPr>
              <a:t>Analysis</a:t>
            </a:r>
            <a:r>
              <a:rPr lang="en-US" sz="3200" dirty="0">
                <a:solidFill>
                  <a:srgbClr val="FFFF00"/>
                </a:solidFill>
              </a:rPr>
              <a:t>: Four </a:t>
            </a:r>
            <a:r>
              <a:rPr lang="en-US" sz="3200" dirty="0" smtClean="0">
                <a:solidFill>
                  <a:srgbClr val="FFFF00"/>
                </a:solidFill>
              </a:rPr>
              <a:t>problems in the analysis of </a:t>
            </a:r>
            <a:r>
              <a:rPr lang="en-US" sz="3200" dirty="0">
                <a:solidFill>
                  <a:srgbClr val="FFFF00"/>
                </a:solidFill>
              </a:rPr>
              <a:t>complex sample </a:t>
            </a:r>
            <a:r>
              <a:rPr lang="en-US" sz="3200" dirty="0" smtClean="0">
                <a:solidFill>
                  <a:srgbClr val="FFFF00"/>
                </a:solidFill>
              </a:rPr>
              <a:t>survey data</a:t>
            </a:r>
            <a:endParaRPr lang="en-US" sz="3200" dirty="0">
              <a:solidFill>
                <a:srgbClr val="FFFF00"/>
              </a:solidFill>
            </a:endParaRPr>
          </a:p>
          <a:p>
            <a:pPr lvl="1" eaLnBrk="1" hangingPunct="1"/>
            <a:r>
              <a:rPr lang="en-US" sz="3200" u="sng" dirty="0" smtClean="0">
                <a:solidFill>
                  <a:schemeClr val="tx1">
                    <a:lumMod val="75000"/>
                  </a:schemeClr>
                </a:solidFill>
              </a:rPr>
              <a:t>Design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: How design &amp; implementation of complex designs affect analysis</a:t>
            </a:r>
          </a:p>
          <a:p>
            <a:pPr eaLnBrk="1" hangingPunct="1"/>
            <a:r>
              <a:rPr lang="en-US" sz="3600" dirty="0" smtClean="0">
                <a:solidFill>
                  <a:srgbClr val="FFFF00"/>
                </a:solidFill>
              </a:rPr>
              <a:t>Computing laboratory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1269DC4-99BB-48DA-8B80-C670CEF112B1}" type="slidenum">
              <a:rPr lang="en-US" sz="1680"/>
              <a:pPr eaLnBrk="1" hangingPunct="1"/>
              <a:t>7</a:t>
            </a:fld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3922438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/>
          <p:cNvSpPr>
            <a:spLocks noGrp="1"/>
          </p:cNvSpPr>
          <p:nvPr>
            <p:ph type="title"/>
          </p:nvPr>
        </p:nvSpPr>
        <p:spPr>
          <a:xfrm>
            <a:off x="735330" y="0"/>
            <a:ext cx="9784080" cy="1188720"/>
          </a:xfrm>
        </p:spPr>
        <p:txBody>
          <a:bodyPr/>
          <a:lstStyle/>
          <a:p>
            <a:pPr eaLnBrk="1" hangingPunct="1"/>
            <a:r>
              <a:rPr lang="en-US" dirty="0"/>
              <a:t>Survey Documentation - </a:t>
            </a:r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28E189A9-69D1-8E4F-BC91-78629C1C5CD7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70</a:t>
            </a:fld>
            <a:endParaRPr lang="en-US" sz="1440" dirty="0">
              <a:solidFill>
                <a:srgbClr val="FFFFFF"/>
              </a:solidFill>
            </a:endParaRPr>
          </a:p>
        </p:txBody>
      </p:sp>
      <p:pic>
        <p:nvPicPr>
          <p:cNvPr id="6861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760" y="1280160"/>
            <a:ext cx="10414861" cy="6400800"/>
          </a:xfrm>
        </p:spPr>
      </p:pic>
      <p:sp>
        <p:nvSpPr>
          <p:cNvPr id="2" name="Oval 1"/>
          <p:cNvSpPr/>
          <p:nvPr/>
        </p:nvSpPr>
        <p:spPr>
          <a:xfrm>
            <a:off x="1188720" y="4754880"/>
            <a:ext cx="6126480" cy="3657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1"/>
          <p:cNvSpPr>
            <a:spLocks noGrp="1"/>
          </p:cNvSpPr>
          <p:nvPr>
            <p:ph type="title"/>
          </p:nvPr>
        </p:nvSpPr>
        <p:spPr>
          <a:xfrm>
            <a:off x="735330" y="274320"/>
            <a:ext cx="9784080" cy="1188720"/>
          </a:xfrm>
        </p:spPr>
        <p:txBody>
          <a:bodyPr/>
          <a:lstStyle/>
          <a:p>
            <a:pPr eaLnBrk="1" hangingPunct="1"/>
            <a:r>
              <a:rPr lang="en-US" dirty="0"/>
              <a:t>Survey Documentation - </a:t>
            </a:r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70659" name="Content Placeholder 2"/>
          <p:cNvSpPr>
            <a:spLocks noGrp="1"/>
          </p:cNvSpPr>
          <p:nvPr>
            <p:ph sz="quarter" idx="1"/>
          </p:nvPr>
        </p:nvSpPr>
        <p:spPr>
          <a:xfrm>
            <a:off x="731520" y="1920240"/>
            <a:ext cx="10058400" cy="585216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+mj-lt"/>
              </a:rPr>
              <a:t>NCSRWTSH</a:t>
            </a:r>
            <a:r>
              <a:rPr lang="en-US" dirty="0">
                <a:latin typeface="+mj-lt"/>
              </a:rPr>
              <a:t>, n=</a:t>
            </a:r>
            <a:r>
              <a:rPr lang="en-US" dirty="0" smtClean="0">
                <a:latin typeface="+mj-lt"/>
              </a:rPr>
              <a:t>9282 (Part 1 respondents)</a:t>
            </a:r>
          </a:p>
          <a:p>
            <a:pPr eaLnBrk="1" hangingPunct="1"/>
            <a:r>
              <a:rPr lang="en-US" dirty="0" smtClean="0">
                <a:latin typeface="+mj-lt"/>
              </a:rPr>
              <a:t>NCSRWTLG</a:t>
            </a:r>
            <a:r>
              <a:rPr lang="en-US" dirty="0">
                <a:latin typeface="+mj-lt"/>
              </a:rPr>
              <a:t>, n=</a:t>
            </a:r>
            <a:r>
              <a:rPr lang="en-US" dirty="0" smtClean="0">
                <a:latin typeface="+mj-lt"/>
              </a:rPr>
              <a:t>5692 (Part 2 respondents</a:t>
            </a:r>
            <a:endParaRPr lang="en-US" dirty="0">
              <a:latin typeface="+mj-lt"/>
            </a:endParaRPr>
          </a:p>
          <a:p>
            <a:pPr eaLnBrk="1" hangingPunct="1"/>
            <a:r>
              <a:rPr lang="en-US" dirty="0" smtClean="0">
                <a:latin typeface="+mj-lt"/>
              </a:rPr>
              <a:t>Selection:</a:t>
            </a:r>
            <a:endParaRPr lang="en-US" dirty="0">
              <a:latin typeface="+mj-lt"/>
            </a:endParaRPr>
          </a:p>
          <a:p>
            <a:pPr lvl="1" eaLnBrk="1" hangingPunct="1"/>
            <a:r>
              <a:rPr lang="en-US" sz="3840" dirty="0">
                <a:latin typeface="+mj-lt"/>
              </a:rPr>
              <a:t>Analysis with only P1 variables: NCSRWTSH</a:t>
            </a:r>
          </a:p>
          <a:p>
            <a:pPr lvl="1" eaLnBrk="1" hangingPunct="1"/>
            <a:r>
              <a:rPr lang="en-US" sz="3840" dirty="0">
                <a:latin typeface="+mj-lt"/>
              </a:rPr>
              <a:t>Analysis with only P2 variables: NCSRWTLG </a:t>
            </a:r>
          </a:p>
          <a:p>
            <a:pPr lvl="1" eaLnBrk="1" hangingPunct="1"/>
            <a:r>
              <a:rPr lang="en-US" sz="3840" dirty="0">
                <a:latin typeface="+mj-lt"/>
              </a:rPr>
              <a:t>Analysis with some P1 &amp; some P2 variables: NCSRWTLG </a:t>
            </a:r>
          </a:p>
          <a:p>
            <a:pPr eaLnBrk="1" hangingPunct="1">
              <a:buFont typeface="Wingdings" charset="0"/>
              <a:buNone/>
            </a:pPr>
            <a:endParaRPr lang="en-US" sz="2520" dirty="0">
              <a:latin typeface="Tw Cen MT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1298FB39-47C2-4E48-9642-F0FA7491FA69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71</a:t>
            </a:fld>
            <a:endParaRPr lang="en-US" sz="144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FF">
                <a:alpha val="50000"/>
              </a:srgbClr>
            </a:gs>
            <a:gs pos="100000">
              <a:srgbClr val="FFFFFF"/>
            </a:gs>
            <a:gs pos="50000">
              <a:srgbClr val="0000F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" y="91440"/>
            <a:ext cx="10515600" cy="1371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  <a:r>
              <a:rPr lang="en-US" sz="4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Analysis of Complex Sample Data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548640" y="1371600"/>
            <a:ext cx="9875520" cy="5431156"/>
          </a:xfrm>
        </p:spPr>
        <p:txBody>
          <a:bodyPr/>
          <a:lstStyle/>
          <a:p>
            <a:pPr eaLnBrk="1" hangingPunct="1"/>
            <a:r>
              <a:rPr lang="en-US" sz="3600" u="sng" dirty="0">
                <a:solidFill>
                  <a:schemeClr val="tx1">
                    <a:lumMod val="75000"/>
                  </a:schemeClr>
                </a:solidFill>
              </a:rPr>
              <a:t>Overview</a:t>
            </a:r>
            <a:r>
              <a:rPr lang="en-US" sz="3600" dirty="0">
                <a:solidFill>
                  <a:schemeClr val="tx1">
                    <a:lumMod val="75000"/>
                  </a:schemeClr>
                </a:solidFill>
              </a:rPr>
              <a:t>: </a:t>
            </a:r>
            <a:r>
              <a:rPr lang="en-US" sz="3600" dirty="0" smtClean="0">
                <a:solidFill>
                  <a:schemeClr val="tx1">
                    <a:lumMod val="75000"/>
                  </a:schemeClr>
                </a:solidFill>
              </a:rPr>
              <a:t>How we plan to manage the course</a:t>
            </a:r>
          </a:p>
          <a:p>
            <a:pPr eaLnBrk="1" hangingPunct="1"/>
            <a:r>
              <a:rPr lang="en-US" sz="3600" dirty="0" smtClean="0">
                <a:solidFill>
                  <a:srgbClr val="FFFF00"/>
                </a:solidFill>
              </a:rPr>
              <a:t>Lecture &amp; discussion</a:t>
            </a:r>
          </a:p>
          <a:p>
            <a:pPr lvl="1" eaLnBrk="1" hangingPunct="1"/>
            <a:r>
              <a:rPr lang="en-US" sz="3200" u="sng" dirty="0" smtClean="0">
                <a:solidFill>
                  <a:schemeClr val="tx1">
                    <a:lumMod val="75000"/>
                  </a:schemeClr>
                </a:solidFill>
              </a:rPr>
              <a:t>Principles</a:t>
            </a:r>
          </a:p>
          <a:p>
            <a:pPr lvl="1" eaLnBrk="1" hangingPunct="1"/>
            <a:r>
              <a:rPr lang="en-US" sz="3200" u="sng" dirty="0" smtClean="0">
                <a:solidFill>
                  <a:srgbClr val="FFFF00"/>
                </a:solidFill>
              </a:rPr>
              <a:t>Preparation</a:t>
            </a:r>
          </a:p>
          <a:p>
            <a:pPr marL="1577340" lvl="2" indent="-617220" eaLnBrk="1" hangingPunct="1"/>
            <a:r>
              <a:rPr lang="en-US" sz="2720" u="sng" dirty="0">
                <a:solidFill>
                  <a:srgbClr val="BFBFBF"/>
                </a:solidFill>
              </a:rPr>
              <a:t>Survey </a:t>
            </a:r>
            <a:r>
              <a:rPr lang="en-US" sz="2720" u="sng" dirty="0" smtClean="0">
                <a:solidFill>
                  <a:srgbClr val="BFBFBF"/>
                </a:solidFill>
              </a:rPr>
              <a:t>documentation</a:t>
            </a:r>
            <a:endParaRPr lang="en-US" sz="2720" u="sng" dirty="0">
              <a:solidFill>
                <a:srgbClr val="BFBFBF"/>
              </a:solidFill>
            </a:endParaRPr>
          </a:p>
          <a:p>
            <a:pPr marL="1577340" lvl="2" indent="-617220" eaLnBrk="1" hangingPunct="1"/>
            <a:r>
              <a:rPr lang="en-US" sz="2720" u="sng" dirty="0" smtClean="0">
                <a:solidFill>
                  <a:srgbClr val="FFFF00"/>
                </a:solidFill>
              </a:rPr>
              <a:t>Software </a:t>
            </a:r>
            <a:r>
              <a:rPr lang="en-US" sz="2720" u="sng" dirty="0">
                <a:solidFill>
                  <a:srgbClr val="FFFF00"/>
                </a:solidFill>
              </a:rPr>
              <a:t>selection</a:t>
            </a:r>
          </a:p>
          <a:p>
            <a:pPr marL="1577340" lvl="2" indent="-617220" eaLnBrk="1" hangingPunct="1"/>
            <a:r>
              <a:rPr lang="en-US" sz="2720" u="sng" dirty="0" smtClean="0">
                <a:solidFill>
                  <a:schemeClr val="tx1">
                    <a:lumMod val="75000"/>
                  </a:schemeClr>
                </a:solidFill>
              </a:rPr>
              <a:t>Sampling </a:t>
            </a:r>
            <a:r>
              <a:rPr lang="en-US" sz="2720" u="sng" dirty="0">
                <a:solidFill>
                  <a:schemeClr val="tx1">
                    <a:lumMod val="75000"/>
                  </a:schemeClr>
                </a:solidFill>
              </a:rPr>
              <a:t>factor </a:t>
            </a:r>
            <a:r>
              <a:rPr lang="en-US" sz="2720" u="sng" dirty="0" smtClean="0">
                <a:solidFill>
                  <a:schemeClr val="tx1">
                    <a:lumMod val="75000"/>
                  </a:schemeClr>
                </a:solidFill>
              </a:rPr>
              <a:t>evaluation</a:t>
            </a:r>
          </a:p>
          <a:p>
            <a:pPr marL="1577340" lvl="2" indent="-617220" eaLnBrk="1" hangingPunct="1"/>
            <a:r>
              <a:rPr lang="en-US" sz="2720" u="sng" dirty="0" smtClean="0">
                <a:solidFill>
                  <a:schemeClr val="tx1">
                    <a:lumMod val="75000"/>
                  </a:schemeClr>
                </a:solidFill>
              </a:rPr>
              <a:t>Descriptive analysis</a:t>
            </a:r>
            <a:endParaRPr lang="en-US" sz="2720" dirty="0">
              <a:solidFill>
                <a:schemeClr val="tx1">
                  <a:lumMod val="75000"/>
                </a:schemeClr>
              </a:solidFill>
            </a:endParaRPr>
          </a:p>
          <a:p>
            <a:pPr lvl="1" eaLnBrk="1" hangingPunct="1"/>
            <a:r>
              <a:rPr lang="en-US" sz="3200" u="sng" dirty="0" smtClean="0">
                <a:solidFill>
                  <a:srgbClr val="BFBFBF"/>
                </a:solidFill>
              </a:rPr>
              <a:t>Analysis</a:t>
            </a:r>
            <a:endParaRPr lang="en-US" sz="3200" dirty="0">
              <a:solidFill>
                <a:srgbClr val="BFBFBF"/>
              </a:solidFill>
            </a:endParaRPr>
          </a:p>
          <a:p>
            <a:pPr lvl="1" eaLnBrk="1" hangingPunct="1"/>
            <a:r>
              <a:rPr lang="en-US" sz="3200" u="sng" dirty="0" smtClean="0">
                <a:solidFill>
                  <a:srgbClr val="BFBFBF"/>
                </a:solidFill>
              </a:rPr>
              <a:t>Design</a:t>
            </a:r>
            <a:endParaRPr lang="en-US" sz="3200" dirty="0" smtClean="0">
              <a:solidFill>
                <a:srgbClr val="BFBFBF"/>
              </a:solidFill>
            </a:endParaRP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1269DC4-99BB-48DA-8B80-C670CEF112B1}" type="slidenum">
              <a:rPr lang="en-US" sz="1680"/>
              <a:pPr eaLnBrk="1" hangingPunct="1"/>
              <a:t>72</a:t>
            </a:fld>
            <a:endParaRPr lang="en-US" sz="1680" dirty="0"/>
          </a:p>
        </p:txBody>
      </p:sp>
      <p:pic>
        <p:nvPicPr>
          <p:cNvPr id="2" name="Picture 1" descr="Payroll-Software-Selection-Strategic-Approach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371" y="3187332"/>
            <a:ext cx="4081424" cy="306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144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F308D7-9F11-4246-A6E4-5F5EA1A50189}" type="slidenum">
              <a:rPr lang="en-US" altLang="en-US"/>
              <a:pPr>
                <a:defRPr/>
              </a:pPr>
              <a:t>73</a:t>
            </a:fld>
            <a:endParaRPr lang="en-US" altLang="en-US" dirty="0"/>
          </a:p>
        </p:txBody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4011"/>
            <a:ext cx="9875520" cy="5436870"/>
          </a:xfrm>
        </p:spPr>
        <p:txBody>
          <a:bodyPr/>
          <a:lstStyle/>
          <a:p>
            <a:pPr eaLnBrk="1" hangingPunct="1"/>
            <a:r>
              <a:rPr lang="en-US" dirty="0" smtClean="0"/>
              <a:t>Early survey analysis packages assumed SRS</a:t>
            </a:r>
          </a:p>
          <a:p>
            <a:pPr eaLnBrk="1" hangingPunct="1"/>
            <a:r>
              <a:rPr lang="en-US" dirty="0" smtClean="0"/>
              <a:t>At first, non-package software developed to perform computations for complex designs</a:t>
            </a:r>
          </a:p>
          <a:p>
            <a:pPr lvl="1" eaLnBrk="1" hangingPunct="1"/>
            <a:r>
              <a:rPr lang="en-US" dirty="0" smtClean="0"/>
              <a:t>OSIRIS</a:t>
            </a:r>
          </a:p>
          <a:p>
            <a:pPr lvl="1" eaLnBrk="1" hangingPunct="1"/>
            <a:r>
              <a:rPr lang="en-US" dirty="0" smtClean="0"/>
              <a:t>SUDAAN</a:t>
            </a:r>
          </a:p>
          <a:p>
            <a:pPr lvl="1" eaLnBrk="1" hangingPunct="1"/>
            <a:r>
              <a:rPr lang="en-US" dirty="0" smtClean="0"/>
              <a:t>CARP &amp; Super CARP</a:t>
            </a:r>
          </a:p>
          <a:p>
            <a:pPr eaLnBrk="1" hangingPunct="1"/>
            <a:r>
              <a:rPr lang="en-US" dirty="0" smtClean="0">
                <a:solidFill>
                  <a:srgbClr val="FF0000"/>
                </a:solidFill>
              </a:rPr>
              <a:t>All require certain data elements</a:t>
            </a:r>
            <a:r>
              <a:rPr lang="en-US" dirty="0" smtClean="0"/>
              <a:t>:</a:t>
            </a:r>
          </a:p>
          <a:p>
            <a:pPr lvl="1" eaLnBrk="1" hangingPunct="1"/>
            <a:r>
              <a:rPr lang="en-US" dirty="0" smtClean="0"/>
              <a:t>SECU and stratum for all elements</a:t>
            </a:r>
          </a:p>
          <a:p>
            <a:pPr lvl="1" eaLnBrk="1" hangingPunct="1"/>
            <a:r>
              <a:rPr lang="en-US" dirty="0" smtClean="0"/>
              <a:t>At least two SECU’s per stratum</a:t>
            </a:r>
          </a:p>
          <a:p>
            <a:pPr lvl="1" eaLnBrk="1" hangingPunct="1"/>
            <a:r>
              <a:rPr lang="en-US" dirty="0" smtClean="0"/>
              <a:t>Weights, if required (almost always are …)</a:t>
            </a: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457200" y="274321"/>
            <a:ext cx="9875520" cy="1367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9pPr>
          </a:lstStyle>
          <a:p>
            <a:pPr algn="ctr" eaLnBrk="1" hangingPunct="1"/>
            <a:r>
              <a:rPr lang="en-US" sz="5280" dirty="0">
                <a:solidFill>
                  <a:schemeClr val="tx1"/>
                </a:solidFill>
              </a:rPr>
              <a:t>Software - 1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F38599-D5F6-489A-816D-1FEC3CE0F320}" type="slidenum">
              <a:rPr lang="en-US" altLang="en-US"/>
              <a:pPr>
                <a:defRPr/>
              </a:pPr>
              <a:t>74</a:t>
            </a:fld>
            <a:endParaRPr lang="en-US" altLang="en-US" dirty="0"/>
          </a:p>
        </p:txBody>
      </p:sp>
      <p:sp>
        <p:nvSpPr>
          <p:cNvPr id="2304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8640" y="1371601"/>
            <a:ext cx="9875520" cy="5436870"/>
          </a:xfrm>
        </p:spPr>
        <p:txBody>
          <a:bodyPr/>
          <a:lstStyle/>
          <a:p>
            <a:r>
              <a:rPr lang="en-US" sz="3200" dirty="0"/>
              <a:t>SAS V9.3+  PROC </a:t>
            </a:r>
            <a:r>
              <a:rPr lang="en-US" sz="3200" dirty="0" err="1"/>
              <a:t>SURVEYxxxx</a:t>
            </a:r>
            <a:r>
              <a:rPr lang="en-US" sz="3200" dirty="0"/>
              <a:t> commands</a:t>
            </a:r>
          </a:p>
          <a:p>
            <a:endParaRPr lang="en-US" sz="3200" dirty="0"/>
          </a:p>
          <a:p>
            <a:r>
              <a:rPr lang="en-US" sz="3200" dirty="0"/>
              <a:t>STATA v13 </a:t>
            </a:r>
            <a:r>
              <a:rPr lang="en-US" sz="3200" dirty="0" err="1"/>
              <a:t>svy</a:t>
            </a:r>
            <a:r>
              <a:rPr lang="en-US" sz="3200" dirty="0"/>
              <a:t> procedures (</a:t>
            </a:r>
            <a:r>
              <a:rPr lang="en-US" sz="3200" dirty="0">
                <a:hlinkClick r:id="rId2"/>
              </a:rPr>
              <a:t>www.stata.com</a:t>
            </a:r>
            <a:r>
              <a:rPr lang="en-US" sz="3200" dirty="0"/>
              <a:t>)</a:t>
            </a:r>
          </a:p>
          <a:p>
            <a:endParaRPr lang="en-US" sz="3200" dirty="0"/>
          </a:p>
          <a:p>
            <a:r>
              <a:rPr lang="en-US" sz="3200" dirty="0"/>
              <a:t>SUDAAN V11 (</a:t>
            </a:r>
            <a:r>
              <a:rPr lang="en-US" sz="3200" dirty="0">
                <a:hlinkClick r:id="rId3"/>
              </a:rPr>
              <a:t>www.rti.org/sudaan</a:t>
            </a:r>
            <a:r>
              <a:rPr lang="en-US" sz="3200" dirty="0"/>
              <a:t>)</a:t>
            </a:r>
          </a:p>
          <a:p>
            <a:pPr>
              <a:buFontTx/>
              <a:buNone/>
            </a:pPr>
            <a:r>
              <a:rPr lang="en-US" sz="2200" dirty="0"/>
              <a:t>	-Stand-alone or SAS-callable</a:t>
            </a:r>
          </a:p>
          <a:p>
            <a:pPr>
              <a:buFontTx/>
              <a:buNone/>
            </a:pPr>
            <a:r>
              <a:rPr lang="en-US" sz="2200" dirty="0"/>
              <a:t>	-Large set of PROCS</a:t>
            </a:r>
          </a:p>
          <a:p>
            <a:pPr eaLnBrk="1" hangingPunct="1"/>
            <a:endParaRPr lang="en-US" sz="2200" b="1" dirty="0"/>
          </a:p>
          <a:p>
            <a:pPr eaLnBrk="1" hangingPunct="1"/>
            <a:r>
              <a:rPr lang="en-US" sz="3200" b="1" dirty="0"/>
              <a:t>IBM SPSS® Statistics: Complex Samples Module</a:t>
            </a:r>
          </a:p>
          <a:p>
            <a:pPr lvl="1" eaLnBrk="1" hangingPunct="1"/>
            <a:r>
              <a:rPr lang="en-US" sz="2200" dirty="0"/>
              <a:t>Add-on module, requires SPSS base to run</a:t>
            </a:r>
          </a:p>
          <a:p>
            <a:pPr lvl="1" eaLnBrk="1" hangingPunct="1"/>
            <a:r>
              <a:rPr lang="en-US" sz="2200" dirty="0"/>
              <a:t>Needs to be purchased separately from SPSS base</a:t>
            </a:r>
          </a:p>
          <a:p>
            <a:pPr lvl="1" eaLnBrk="1" hangingPunct="1"/>
            <a:r>
              <a:rPr lang="en-US" sz="2200" dirty="0"/>
              <a:t>Visit </a:t>
            </a:r>
            <a:r>
              <a:rPr lang="en-US" sz="2200" u="sng" dirty="0"/>
              <a:t>http://</a:t>
            </a:r>
            <a:r>
              <a:rPr lang="en-US" sz="2200" u="sng" dirty="0" err="1"/>
              <a:t>www.spss.com</a:t>
            </a:r>
            <a:r>
              <a:rPr lang="en-US" sz="2200" dirty="0"/>
              <a:t>/ for more </a:t>
            </a:r>
            <a:r>
              <a:rPr lang="en-US" sz="2200" dirty="0" smtClean="0"/>
              <a:t>information</a:t>
            </a:r>
            <a:endParaRPr lang="en-US" sz="2200" dirty="0"/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457200" y="274321"/>
            <a:ext cx="9875520" cy="1367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9pPr>
          </a:lstStyle>
          <a:p>
            <a:pPr algn="ctr" eaLnBrk="1" hangingPunct="1"/>
            <a:r>
              <a:rPr lang="en-US" sz="5280" dirty="0">
                <a:solidFill>
                  <a:srgbClr val="FFFFFF"/>
                </a:solidFill>
              </a:rPr>
              <a:t>Software - 2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4"/>
          <p:cNvSpPr txBox="1">
            <a:spLocks noChangeArrowheads="1"/>
          </p:cNvSpPr>
          <p:nvPr/>
        </p:nvSpPr>
        <p:spPr bwMode="auto">
          <a:xfrm>
            <a:off x="1645920" y="1737360"/>
            <a:ext cx="8412480" cy="557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728" tIns="54864" rIns="109728" bIns="5486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8890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8890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8890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8890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endParaRPr lang="en-US" sz="2900">
              <a:latin typeface="Times New Roman" charset="0"/>
            </a:endParaRPr>
          </a:p>
        </p:txBody>
      </p:sp>
      <p:sp>
        <p:nvSpPr>
          <p:cNvPr id="9220" name="Text Box 5"/>
          <p:cNvSpPr txBox="1">
            <a:spLocks noChangeArrowheads="1"/>
          </p:cNvSpPr>
          <p:nvPr/>
        </p:nvSpPr>
        <p:spPr bwMode="auto">
          <a:xfrm>
            <a:off x="914400" y="1524000"/>
            <a:ext cx="7680960" cy="602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728" tIns="54864" rIns="109728" bIns="5486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8890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8890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8890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8890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/>
            <a:r>
              <a:rPr lang="en-US" sz="3200" b="1" u="sng" dirty="0">
                <a:latin typeface="+mn-lt"/>
              </a:rPr>
              <a:t>SAS</a:t>
            </a:r>
            <a:r>
              <a:rPr lang="en-US" sz="3200" dirty="0">
                <a:latin typeface="+mn-lt"/>
              </a:rPr>
              <a:t>: </a:t>
            </a:r>
            <a:r>
              <a:rPr lang="en-US" sz="3200" b="1" dirty="0">
                <a:latin typeface="+mn-lt"/>
              </a:rPr>
              <a:t>The “SURVEY” procedures</a:t>
            </a:r>
          </a:p>
          <a:p>
            <a:pPr algn="l">
              <a:buFontTx/>
              <a:buChar char="•"/>
            </a:pPr>
            <a:r>
              <a:rPr lang="en-US" sz="3200" dirty="0">
                <a:latin typeface="+mn-lt"/>
              </a:rPr>
              <a:t> </a:t>
            </a:r>
            <a:r>
              <a:rPr lang="en-US" sz="2800" dirty="0">
                <a:latin typeface="+mn-lt"/>
              </a:rPr>
              <a:t>PROC SURVEYMEANS</a:t>
            </a:r>
          </a:p>
          <a:p>
            <a:pPr algn="l">
              <a:buFontTx/>
              <a:buChar char="•"/>
            </a:pPr>
            <a:r>
              <a:rPr lang="en-US" sz="2800" dirty="0">
                <a:latin typeface="+mn-lt"/>
              </a:rPr>
              <a:t> PROC SURVEYREG</a:t>
            </a:r>
          </a:p>
          <a:p>
            <a:pPr algn="l">
              <a:buFontTx/>
              <a:buChar char="•"/>
            </a:pPr>
            <a:r>
              <a:rPr lang="en-US" sz="2800" dirty="0">
                <a:latin typeface="+mn-lt"/>
              </a:rPr>
              <a:t> PROC SURVEYFREQ (Version 9+)</a:t>
            </a:r>
          </a:p>
          <a:p>
            <a:pPr algn="l">
              <a:buFontTx/>
              <a:buChar char="•"/>
            </a:pPr>
            <a:r>
              <a:rPr lang="en-US" sz="2800" dirty="0">
                <a:latin typeface="+mn-lt"/>
              </a:rPr>
              <a:t> PROC SURVEYLOGISTIC (Version 9+)</a:t>
            </a:r>
          </a:p>
          <a:p>
            <a:pPr algn="l">
              <a:buFontTx/>
              <a:buChar char="•"/>
            </a:pPr>
            <a:r>
              <a:rPr lang="en-US" sz="2800" dirty="0" smtClean="0">
                <a:latin typeface="+mn-lt"/>
              </a:rPr>
              <a:t> PROC </a:t>
            </a:r>
            <a:r>
              <a:rPr lang="en-US" sz="2800" dirty="0">
                <a:latin typeface="+mn-lt"/>
              </a:rPr>
              <a:t>SURVEYPHREG</a:t>
            </a:r>
          </a:p>
          <a:p>
            <a:pPr algn="l"/>
            <a:endParaRPr lang="en-US" sz="3200" dirty="0">
              <a:latin typeface="+mn-lt"/>
            </a:endParaRPr>
          </a:p>
          <a:p>
            <a:pPr algn="l"/>
            <a:r>
              <a:rPr lang="en-US" sz="3200" b="1" u="sng" dirty="0" err="1">
                <a:latin typeface="+mn-lt"/>
              </a:rPr>
              <a:t>Stata</a:t>
            </a:r>
            <a:r>
              <a:rPr lang="en-US" sz="3200" dirty="0">
                <a:latin typeface="+mn-lt"/>
              </a:rPr>
              <a:t>: </a:t>
            </a:r>
            <a:r>
              <a:rPr lang="en-US" sz="3200" b="1" dirty="0">
                <a:latin typeface="+mn-lt"/>
              </a:rPr>
              <a:t>The “</a:t>
            </a:r>
            <a:r>
              <a:rPr lang="en-US" sz="3200" b="1" dirty="0" err="1">
                <a:latin typeface="+mn-lt"/>
              </a:rPr>
              <a:t>svy</a:t>
            </a:r>
            <a:r>
              <a:rPr lang="en-US" sz="3200" b="1" dirty="0">
                <a:latin typeface="+mn-lt"/>
              </a:rPr>
              <a:t>” commands</a:t>
            </a:r>
          </a:p>
          <a:p>
            <a:pPr algn="l">
              <a:buFontTx/>
              <a:buChar char="•"/>
            </a:pPr>
            <a:r>
              <a:rPr lang="en-US" sz="32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svyset</a:t>
            </a:r>
            <a:r>
              <a:rPr lang="en-US" sz="2800" dirty="0">
                <a:latin typeface="+mn-lt"/>
              </a:rPr>
              <a:t>: define design variables</a:t>
            </a:r>
          </a:p>
          <a:p>
            <a:pPr algn="l">
              <a:buFontTx/>
              <a:buChar char="•"/>
            </a:pP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svydes</a:t>
            </a:r>
            <a:r>
              <a:rPr lang="en-US" sz="2800" dirty="0">
                <a:latin typeface="+mn-lt"/>
              </a:rPr>
              <a:t>: describe survey design</a:t>
            </a:r>
          </a:p>
          <a:p>
            <a:pPr algn="l">
              <a:buFontTx/>
              <a:buChar char="•"/>
            </a:pP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svy</a:t>
            </a:r>
            <a:r>
              <a:rPr lang="en-US" sz="2800" dirty="0">
                <a:latin typeface="+mn-lt"/>
              </a:rPr>
              <a:t>: mean</a:t>
            </a:r>
          </a:p>
          <a:p>
            <a:pPr algn="l">
              <a:buFontTx/>
              <a:buChar char="•"/>
            </a:pP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svy</a:t>
            </a:r>
            <a:r>
              <a:rPr lang="en-US" sz="2800" dirty="0">
                <a:latin typeface="+mn-lt"/>
              </a:rPr>
              <a:t>: regress</a:t>
            </a:r>
          </a:p>
          <a:p>
            <a:pPr algn="l">
              <a:buFontTx/>
              <a:buChar char="•"/>
            </a:pPr>
            <a:r>
              <a:rPr lang="en-US" sz="2800" dirty="0">
                <a:latin typeface="+mn-lt"/>
              </a:rPr>
              <a:t> many additional “</a:t>
            </a:r>
            <a:r>
              <a:rPr lang="en-US" sz="2800" dirty="0" err="1">
                <a:latin typeface="+mn-lt"/>
              </a:rPr>
              <a:t>svy</a:t>
            </a:r>
            <a:r>
              <a:rPr lang="en-US" sz="2800" dirty="0">
                <a:latin typeface="+mn-lt"/>
              </a:rPr>
              <a:t>” commands</a:t>
            </a:r>
          </a:p>
        </p:txBody>
      </p:sp>
      <p:graphicFrame>
        <p:nvGraphicFramePr>
          <p:cNvPr id="9221" name="Object 2"/>
          <p:cNvGraphicFramePr>
            <a:graphicFrameLocks noChangeAspect="1"/>
          </p:cNvGraphicFramePr>
          <p:nvPr/>
        </p:nvGraphicFramePr>
        <p:xfrm>
          <a:off x="5417820" y="4006216"/>
          <a:ext cx="137160" cy="213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Equation" r:id="rId3" imgW="114102" imgH="177492" progId="Equation.DSMT4">
                  <p:embed/>
                </p:oleObj>
              </mc:Choice>
              <mc:Fallback>
                <p:oleObj name="Equation" r:id="rId3" imgW="114102" imgH="17749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7820" y="4006216"/>
                        <a:ext cx="137160" cy="2133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457200" y="274321"/>
            <a:ext cx="9875520" cy="1367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9pPr>
          </a:lstStyle>
          <a:p>
            <a:pPr algn="ctr" eaLnBrk="1" hangingPunct="1"/>
            <a:r>
              <a:rPr lang="en-US" sz="5280" dirty="0">
                <a:solidFill>
                  <a:srgbClr val="FFFFFF"/>
                </a:solidFill>
              </a:rPr>
              <a:t>Software - </a:t>
            </a:r>
            <a:r>
              <a:rPr lang="en-US" sz="5280" dirty="0" smtClean="0">
                <a:solidFill>
                  <a:srgbClr val="FFFFFF"/>
                </a:solidFill>
              </a:rPr>
              <a:t>3</a:t>
            </a:r>
            <a:endParaRPr lang="en-US" sz="528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A97E296B-C914-4348-9F9A-1730E502B293}" type="slidenum">
              <a:rPr lang="en-US" sz="1700">
                <a:latin typeface="Times New Roman" charset="0"/>
              </a:rPr>
              <a:pPr/>
              <a:t>76</a:t>
            </a:fld>
            <a:endParaRPr lang="en-US" sz="1700">
              <a:latin typeface="Times New Roman" charset="0"/>
            </a:endParaRP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5840" y="1554480"/>
            <a:ext cx="9052560" cy="54864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sz="3400" dirty="0"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sz="3400" dirty="0">
              <a:latin typeface="Arial" charset="0"/>
            </a:endParaRP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1371600" y="1554481"/>
            <a:ext cx="8046720" cy="608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728" tIns="54864" rIns="109728" bIns="54864">
            <a:spAutoFit/>
          </a:bodyPr>
          <a:lstStyle/>
          <a:p>
            <a:pPr algn="l"/>
            <a:r>
              <a:rPr lang="en-US" sz="3200" b="1" u="sng" dirty="0" err="1">
                <a:latin typeface="Calibri" charset="0"/>
              </a:rPr>
              <a:t>IVEware</a:t>
            </a:r>
            <a:r>
              <a:rPr lang="en-US" sz="3200" b="1" dirty="0">
                <a:latin typeface="Calibri" charset="0"/>
              </a:rPr>
              <a:t>: SAS-based (macros) or stand-alone</a:t>
            </a:r>
          </a:p>
          <a:p>
            <a:pPr algn="l">
              <a:buFontTx/>
              <a:buChar char="•"/>
            </a:pPr>
            <a:r>
              <a:rPr lang="en-US" sz="3200" dirty="0">
                <a:latin typeface="Calibri" charset="0"/>
              </a:rPr>
              <a:t> </a:t>
            </a:r>
            <a:r>
              <a:rPr lang="en-US" sz="2800" dirty="0">
                <a:latin typeface="Calibri" charset="0"/>
              </a:rPr>
              <a:t>%DESCRIBE (descriptive statistics)</a:t>
            </a:r>
          </a:p>
          <a:p>
            <a:pPr algn="l">
              <a:buFontTx/>
              <a:buChar char="•"/>
            </a:pPr>
            <a:r>
              <a:rPr lang="en-US" sz="2800" dirty="0">
                <a:latin typeface="Calibri" charset="0"/>
              </a:rPr>
              <a:t> %REGRESS (regression modeling)</a:t>
            </a:r>
          </a:p>
          <a:p>
            <a:pPr algn="l">
              <a:buFontTx/>
              <a:buChar char="•"/>
            </a:pPr>
            <a:r>
              <a:rPr lang="en-US" sz="2800" dirty="0">
                <a:latin typeface="Calibri" charset="0"/>
              </a:rPr>
              <a:t> %SASMOD (additional SAS </a:t>
            </a:r>
            <a:r>
              <a:rPr lang="en-US" sz="2800" dirty="0" err="1">
                <a:latin typeface="Calibri" charset="0"/>
              </a:rPr>
              <a:t>procs</a:t>
            </a:r>
            <a:r>
              <a:rPr lang="en-US" sz="2800" dirty="0">
                <a:latin typeface="Calibri" charset="0"/>
              </a:rPr>
              <a:t>)</a:t>
            </a:r>
          </a:p>
          <a:p>
            <a:pPr algn="l"/>
            <a:endParaRPr lang="en-US" sz="3200" dirty="0">
              <a:latin typeface="Calibri" charset="0"/>
            </a:endParaRPr>
          </a:p>
          <a:p>
            <a:pPr algn="l"/>
            <a:r>
              <a:rPr lang="en-US" sz="3200" b="1" u="sng" dirty="0">
                <a:latin typeface="Calibri" charset="0"/>
              </a:rPr>
              <a:t>SUDAAN</a:t>
            </a:r>
            <a:r>
              <a:rPr lang="en-US" sz="3200" dirty="0">
                <a:latin typeface="Calibri" charset="0"/>
              </a:rPr>
              <a:t>: </a:t>
            </a:r>
            <a:r>
              <a:rPr lang="en-US" sz="3200" b="1" dirty="0">
                <a:latin typeface="Calibri" charset="0"/>
              </a:rPr>
              <a:t>SAS-based or</a:t>
            </a:r>
            <a:r>
              <a:rPr lang="en-US" sz="3200" dirty="0">
                <a:latin typeface="Calibri" charset="0"/>
              </a:rPr>
              <a:t> </a:t>
            </a:r>
            <a:r>
              <a:rPr lang="en-US" sz="3200" b="1" dirty="0">
                <a:latin typeface="Calibri" charset="0"/>
              </a:rPr>
              <a:t>stand-alone procedures</a:t>
            </a:r>
            <a:endParaRPr lang="en-US" sz="3200" dirty="0">
              <a:latin typeface="Calibri" charset="0"/>
            </a:endParaRPr>
          </a:p>
          <a:p>
            <a:pPr algn="l">
              <a:buFontTx/>
              <a:buChar char="•"/>
            </a:pPr>
            <a:r>
              <a:rPr lang="en-US" sz="3200" dirty="0">
                <a:latin typeface="Calibri" charset="0"/>
              </a:rPr>
              <a:t> </a:t>
            </a:r>
            <a:r>
              <a:rPr lang="en-US" sz="2800" dirty="0">
                <a:latin typeface="Calibri" charset="0"/>
              </a:rPr>
              <a:t>DESCRIPT</a:t>
            </a:r>
          </a:p>
          <a:p>
            <a:pPr algn="l">
              <a:buFontTx/>
              <a:buChar char="•"/>
            </a:pPr>
            <a:r>
              <a:rPr lang="en-US" sz="2800" dirty="0">
                <a:latin typeface="Calibri" charset="0"/>
              </a:rPr>
              <a:t> CROSSTAB</a:t>
            </a:r>
          </a:p>
          <a:p>
            <a:pPr algn="l">
              <a:buFontTx/>
              <a:buChar char="•"/>
            </a:pPr>
            <a:r>
              <a:rPr lang="en-US" sz="2800" dirty="0">
                <a:latin typeface="Calibri" charset="0"/>
              </a:rPr>
              <a:t> REGRESS</a:t>
            </a:r>
          </a:p>
          <a:p>
            <a:pPr algn="l">
              <a:buFontTx/>
              <a:buChar char="•"/>
            </a:pPr>
            <a:r>
              <a:rPr lang="en-US" sz="2800" dirty="0">
                <a:latin typeface="Calibri" charset="0"/>
              </a:rPr>
              <a:t> LOGISTIC</a:t>
            </a:r>
          </a:p>
          <a:p>
            <a:pPr algn="l">
              <a:buFontTx/>
              <a:buChar char="•"/>
            </a:pPr>
            <a:r>
              <a:rPr lang="en-US" sz="2800" dirty="0">
                <a:latin typeface="Calibri" charset="0"/>
              </a:rPr>
              <a:t> many others…for more info, visit   </a:t>
            </a:r>
            <a:r>
              <a:rPr lang="en-US" sz="2800" u="sng" dirty="0">
                <a:latin typeface="Calibri" charset="0"/>
              </a:rPr>
              <a:t>http://</a:t>
            </a:r>
            <a:r>
              <a:rPr lang="en-US" sz="2800" u="sng" dirty="0" err="1">
                <a:latin typeface="Calibri" charset="0"/>
              </a:rPr>
              <a:t>www.rti.org</a:t>
            </a:r>
            <a:r>
              <a:rPr lang="en-US" sz="2800" u="sng" dirty="0">
                <a:latin typeface="Calibri" charset="0"/>
              </a:rPr>
              <a:t>/</a:t>
            </a:r>
            <a:r>
              <a:rPr lang="en-US" sz="2800" u="sng" dirty="0" err="1">
                <a:latin typeface="Calibri" charset="0"/>
              </a:rPr>
              <a:t>sudaan</a:t>
            </a:r>
            <a:r>
              <a:rPr lang="en-US" sz="2800" u="sng" dirty="0">
                <a:latin typeface="Calibri" charset="0"/>
              </a:rPr>
              <a:t>/</a:t>
            </a:r>
            <a:endParaRPr lang="en-US" sz="2800" dirty="0">
              <a:latin typeface="Calibri" charset="0"/>
            </a:endParaRP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457200" y="274321"/>
            <a:ext cx="9875520" cy="1367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9pPr>
          </a:lstStyle>
          <a:p>
            <a:pPr algn="ctr" eaLnBrk="1" hangingPunct="1"/>
            <a:r>
              <a:rPr lang="en-US" sz="5280" dirty="0">
                <a:solidFill>
                  <a:srgbClr val="FFFFFF"/>
                </a:solidFill>
              </a:rPr>
              <a:t>Software - </a:t>
            </a:r>
            <a:r>
              <a:rPr lang="en-US" sz="5280" dirty="0" smtClean="0">
                <a:solidFill>
                  <a:srgbClr val="FFFFFF"/>
                </a:solidFill>
              </a:rPr>
              <a:t>4</a:t>
            </a:r>
            <a:endParaRPr lang="en-US" sz="528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R Survey Package (</a:t>
            </a:r>
            <a:r>
              <a:rPr lang="en-US" sz="3200" dirty="0">
                <a:hlinkClick r:id="rId2"/>
              </a:rPr>
              <a:t>http://cran.r-project.org</a:t>
            </a:r>
            <a:r>
              <a:rPr lang="en-US" sz="3200" dirty="0"/>
              <a:t>)</a:t>
            </a:r>
          </a:p>
          <a:p>
            <a:pPr lvl="1"/>
            <a:r>
              <a:rPr lang="en-US" sz="2800" dirty="0"/>
              <a:t>Survey package under Packages menu (Windows) or Packages and Data (Mac)</a:t>
            </a:r>
          </a:p>
          <a:p>
            <a:pPr lvl="1"/>
            <a:r>
              <a:rPr lang="en-US" sz="2800" dirty="0" err="1"/>
              <a:t>svydesign</a:t>
            </a:r>
            <a:r>
              <a:rPr lang="en-US" sz="2800" dirty="0"/>
              <a:t>(</a:t>
            </a:r>
            <a:r>
              <a:rPr lang="en-US" sz="2800" i="1" dirty="0"/>
              <a:t>arguments</a:t>
            </a:r>
            <a:r>
              <a:rPr lang="en-US" sz="2800" dirty="0"/>
              <a:t>), </a:t>
            </a:r>
            <a:r>
              <a:rPr lang="en-US" sz="2800" dirty="0" err="1"/>
              <a:t>svyrepdesign</a:t>
            </a:r>
            <a:r>
              <a:rPr lang="en-US" sz="2800" dirty="0"/>
              <a:t>() to specify design and weights</a:t>
            </a:r>
          </a:p>
          <a:p>
            <a:pPr lvl="1"/>
            <a:r>
              <a:rPr lang="en-US" sz="2800" dirty="0" err="1"/>
              <a:t>svymean</a:t>
            </a:r>
            <a:r>
              <a:rPr lang="en-US" sz="2800" dirty="0"/>
              <a:t>( ), </a:t>
            </a:r>
            <a:r>
              <a:rPr lang="en-US" sz="2800" dirty="0" err="1"/>
              <a:t>svytotal</a:t>
            </a:r>
            <a:r>
              <a:rPr lang="en-US" sz="2800" dirty="0"/>
              <a:t>(), </a:t>
            </a:r>
            <a:r>
              <a:rPr lang="en-US" sz="2800" dirty="0" err="1"/>
              <a:t>svyplot</a:t>
            </a:r>
            <a:r>
              <a:rPr lang="en-US" sz="2800" dirty="0"/>
              <a:t>()</a:t>
            </a:r>
          </a:p>
          <a:p>
            <a:pPr lvl="1"/>
            <a:r>
              <a:rPr lang="en-US" sz="2800" dirty="0" err="1"/>
              <a:t>svyratio</a:t>
            </a:r>
            <a:r>
              <a:rPr lang="en-US" sz="2800" dirty="0"/>
              <a:t>(), </a:t>
            </a:r>
            <a:r>
              <a:rPr lang="en-US" sz="2800" dirty="0" err="1"/>
              <a:t>svyglm</a:t>
            </a:r>
            <a:r>
              <a:rPr lang="en-US" sz="2800" dirty="0"/>
              <a:t>(),</a:t>
            </a:r>
            <a:r>
              <a:rPr lang="en-US" sz="2800" dirty="0" err="1"/>
              <a:t>svyolr</a:t>
            </a:r>
            <a:r>
              <a:rPr lang="en-US" sz="2800" dirty="0"/>
              <a:t>(),</a:t>
            </a:r>
            <a:r>
              <a:rPr lang="en-US" sz="2800" dirty="0" err="1"/>
              <a:t>svyloglin</a:t>
            </a:r>
            <a:r>
              <a:rPr lang="en-US" sz="2800" dirty="0"/>
              <a:t>(),</a:t>
            </a:r>
            <a:r>
              <a:rPr lang="en-US" sz="2800" dirty="0" err="1"/>
              <a:t>svycoxph</a:t>
            </a:r>
            <a:r>
              <a:rPr lang="en-US" sz="2800" dirty="0"/>
              <a:t>()</a:t>
            </a:r>
          </a:p>
          <a:p>
            <a:r>
              <a:rPr lang="en-US" sz="3200" dirty="0"/>
              <a:t>Others: </a:t>
            </a:r>
            <a:r>
              <a:rPr lang="en-US" sz="3200" dirty="0" err="1"/>
              <a:t>Mplus</a:t>
            </a:r>
            <a:r>
              <a:rPr lang="en-US" sz="3200" dirty="0"/>
              <a:t> (for modeling)</a:t>
            </a:r>
          </a:p>
          <a:p>
            <a:endParaRPr lang="en-US" dirty="0">
              <a:latin typeface="Arial" charset="0"/>
            </a:endParaRPr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48A18FF-F003-8D4C-9D4E-BA0EA4F10D58}" type="slidenum">
              <a:rPr lang="en-ZW"/>
              <a:pPr/>
              <a:t>77</a:t>
            </a:fld>
            <a:endParaRPr lang="en-ZW"/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457200" y="274321"/>
            <a:ext cx="9875520" cy="1367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9pPr>
          </a:lstStyle>
          <a:p>
            <a:pPr algn="ctr" eaLnBrk="1" hangingPunct="1"/>
            <a:r>
              <a:rPr lang="en-US" sz="5280" dirty="0">
                <a:solidFill>
                  <a:srgbClr val="FFFFFF"/>
                </a:solidFill>
              </a:rPr>
              <a:t>Software - </a:t>
            </a:r>
            <a:r>
              <a:rPr lang="en-US" sz="5280" dirty="0" smtClean="0">
                <a:solidFill>
                  <a:srgbClr val="FFFFFF"/>
                </a:solidFill>
              </a:rPr>
              <a:t>5</a:t>
            </a:r>
            <a:endParaRPr lang="en-US" sz="528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F38599-D5F6-489A-816D-1FEC3CE0F320}" type="slidenum">
              <a:rPr lang="en-US" altLang="en-US"/>
              <a:pPr>
                <a:defRPr/>
              </a:pPr>
              <a:t>78</a:t>
            </a:fld>
            <a:endParaRPr lang="en-US" altLang="en-US" dirty="0"/>
          </a:p>
        </p:txBody>
      </p:sp>
      <p:sp>
        <p:nvSpPr>
          <p:cNvPr id="2304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8640" y="1371601"/>
            <a:ext cx="9875520" cy="543687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A useful site for reviewing available software, and getting links to software reviews, tutorials, etc., is </a:t>
            </a:r>
          </a:p>
          <a:p>
            <a:pPr eaLnBrk="1" hangingPunct="1">
              <a:defRPr/>
            </a:pPr>
            <a:r>
              <a:rPr lang="en-US" u="sng" dirty="0" smtClean="0">
                <a:solidFill>
                  <a:srgbClr val="FFFF00"/>
                </a:solidFill>
              </a:rPr>
              <a:t>http</a:t>
            </a:r>
            <a:r>
              <a:rPr lang="en-US" u="sng" dirty="0">
                <a:solidFill>
                  <a:srgbClr val="FFFF00"/>
                </a:solidFill>
              </a:rPr>
              <a:t>://www.fas.harvard.edu/~stats/survey-soft/survey-soft.html</a:t>
            </a:r>
            <a:endParaRPr lang="en-US" dirty="0" smtClean="0">
              <a:solidFill>
                <a:srgbClr val="FFFF00"/>
              </a:solidFill>
            </a:endParaRPr>
          </a:p>
          <a:p>
            <a:pPr marL="0" indent="0" eaLnBrk="1" hangingPunct="1">
              <a:buNone/>
              <a:defRPr/>
            </a:pPr>
            <a:endParaRPr lang="en-US" dirty="0" smtClean="0"/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457200" y="274321"/>
            <a:ext cx="9875520" cy="1367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9pPr>
          </a:lstStyle>
          <a:p>
            <a:pPr algn="ctr" eaLnBrk="1" hangingPunct="1"/>
            <a:r>
              <a:rPr lang="en-US" sz="5280" dirty="0">
                <a:solidFill>
                  <a:srgbClr val="FFFFFF"/>
                </a:solidFill>
              </a:rPr>
              <a:t>Software - </a:t>
            </a:r>
            <a:r>
              <a:rPr lang="en-US" sz="5280" dirty="0" smtClean="0">
                <a:solidFill>
                  <a:srgbClr val="FFFFFF"/>
                </a:solidFill>
              </a:rPr>
              <a:t>6</a:t>
            </a:r>
            <a:endParaRPr lang="en-US" sz="528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691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itle 1"/>
          <p:cNvSpPr>
            <a:spLocks noGrp="1"/>
          </p:cNvSpPr>
          <p:nvPr>
            <p:ph type="title"/>
          </p:nvPr>
        </p:nvSpPr>
        <p:spPr>
          <a:xfrm>
            <a:off x="735330" y="274320"/>
            <a:ext cx="9784080" cy="1188720"/>
          </a:xfrm>
        </p:spPr>
        <p:txBody>
          <a:bodyPr/>
          <a:lstStyle/>
          <a:p>
            <a:pPr eaLnBrk="1" hangingPunct="1"/>
            <a:r>
              <a:rPr lang="en-US" dirty="0" smtClean="0"/>
              <a:t>PASW CS Module - 1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FFD00533-0005-6547-88C7-9D8C45C9C166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79</a:t>
            </a:fld>
            <a:endParaRPr lang="en-US" sz="1440" dirty="0">
              <a:solidFill>
                <a:srgbClr val="FFFFFF"/>
              </a:solidFill>
            </a:endParaRPr>
          </a:p>
        </p:txBody>
      </p:sp>
      <p:sp>
        <p:nvSpPr>
          <p:cNvPr id="95236" name="Content Placeholder 3"/>
          <p:cNvSpPr>
            <a:spLocks noGrp="1"/>
          </p:cNvSpPr>
          <p:nvPr>
            <p:ph sz="quarter" idx="1"/>
          </p:nvPr>
        </p:nvSpPr>
        <p:spPr>
          <a:xfrm>
            <a:off x="735330" y="1920240"/>
            <a:ext cx="9784080" cy="5394960"/>
          </a:xfrm>
        </p:spPr>
        <p:txBody>
          <a:bodyPr/>
          <a:lstStyle/>
          <a:p>
            <a:pPr eaLnBrk="1" hangingPunct="1"/>
            <a:r>
              <a:rPr lang="en-US" dirty="0">
                <a:latin typeface="+mj-lt"/>
              </a:rPr>
              <a:t>PASW </a:t>
            </a:r>
            <a:r>
              <a:rPr lang="en-US" dirty="0" smtClean="0">
                <a:latin typeface="+mj-lt"/>
              </a:rPr>
              <a:t>Complex </a:t>
            </a:r>
            <a:r>
              <a:rPr lang="en-US" dirty="0">
                <a:latin typeface="+mj-lt"/>
              </a:rPr>
              <a:t>Samples module (CS)</a:t>
            </a:r>
          </a:p>
          <a:p>
            <a:pPr eaLnBrk="1" hangingPunct="1"/>
            <a:r>
              <a:rPr lang="en-US" dirty="0" smtClean="0">
                <a:latin typeface="+mj-lt"/>
              </a:rPr>
              <a:t>Incorporates weights, stratum, &amp; cluster variables</a:t>
            </a:r>
            <a:endParaRPr lang="en-US" dirty="0">
              <a:latin typeface="+mj-lt"/>
            </a:endParaRPr>
          </a:p>
          <a:p>
            <a:pPr eaLnBrk="1" hangingPunct="1"/>
            <a:r>
              <a:rPr lang="en-US" dirty="0" smtClean="0">
                <a:latin typeface="+mj-lt"/>
              </a:rPr>
              <a:t>Analyses:</a:t>
            </a:r>
            <a:endParaRPr lang="en-US" dirty="0">
              <a:latin typeface="+mj-lt"/>
            </a:endParaRPr>
          </a:p>
          <a:p>
            <a:pPr lvl="1" eaLnBrk="1" hangingPunct="1"/>
            <a:r>
              <a:rPr lang="en-US" dirty="0" smtClean="0">
                <a:latin typeface="+mj-lt"/>
              </a:rPr>
              <a:t>Means</a:t>
            </a:r>
            <a:r>
              <a:rPr lang="en-US" dirty="0">
                <a:latin typeface="+mj-lt"/>
              </a:rPr>
              <a:t>, totals, ratios</a:t>
            </a:r>
          </a:p>
          <a:p>
            <a:pPr lvl="1" eaLnBrk="1" hangingPunct="1"/>
            <a:r>
              <a:rPr lang="en-US" dirty="0" smtClean="0">
                <a:latin typeface="+mj-lt"/>
              </a:rPr>
              <a:t>Frequencies in contingency tables (proportions)</a:t>
            </a:r>
            <a:endParaRPr lang="en-US" dirty="0">
              <a:latin typeface="+mj-lt"/>
            </a:endParaRPr>
          </a:p>
          <a:p>
            <a:pPr lvl="1" eaLnBrk="1" hangingPunct="1"/>
            <a:r>
              <a:rPr lang="en-US" dirty="0">
                <a:latin typeface="+mj-lt"/>
              </a:rPr>
              <a:t>Linear regression</a:t>
            </a:r>
          </a:p>
          <a:p>
            <a:pPr lvl="1" eaLnBrk="1" hangingPunct="1"/>
            <a:r>
              <a:rPr lang="en-US" dirty="0">
                <a:latin typeface="+mj-lt"/>
              </a:rPr>
              <a:t>Logistic </a:t>
            </a:r>
            <a:r>
              <a:rPr lang="en-US" dirty="0" smtClean="0">
                <a:latin typeface="+mj-lt"/>
              </a:rPr>
              <a:t>regression</a:t>
            </a:r>
            <a:endParaRPr lang="en-US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FF">
                <a:alpha val="50000"/>
              </a:srgbClr>
            </a:gs>
            <a:gs pos="100000">
              <a:srgbClr val="FFFFFF"/>
            </a:gs>
            <a:gs pos="50000">
              <a:srgbClr val="0000F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" y="91440"/>
            <a:ext cx="10515600" cy="1371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  <a:r>
              <a:rPr lang="en-US" sz="4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Analysis of Complex Sample Data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548640" y="1371600"/>
            <a:ext cx="9875520" cy="5431156"/>
          </a:xfrm>
        </p:spPr>
        <p:txBody>
          <a:bodyPr/>
          <a:lstStyle/>
          <a:p>
            <a:pPr eaLnBrk="1" hangingPunct="1"/>
            <a:r>
              <a:rPr lang="en-US" sz="3600" u="sng" dirty="0">
                <a:solidFill>
                  <a:srgbClr val="FFFF00"/>
                </a:solidFill>
              </a:rPr>
              <a:t>Overview</a:t>
            </a:r>
            <a:r>
              <a:rPr lang="en-US" sz="3600" dirty="0">
                <a:solidFill>
                  <a:srgbClr val="FFFF00"/>
                </a:solidFill>
              </a:rPr>
              <a:t>: </a:t>
            </a:r>
            <a:r>
              <a:rPr lang="en-US" sz="3600" dirty="0" smtClean="0">
                <a:solidFill>
                  <a:srgbClr val="FFFF00"/>
                </a:solidFill>
              </a:rPr>
              <a:t>How we plan to manage the course</a:t>
            </a:r>
          </a:p>
          <a:p>
            <a:pPr eaLnBrk="1" hangingPunct="1"/>
            <a:r>
              <a:rPr lang="en-US" sz="3600" dirty="0" smtClean="0">
                <a:solidFill>
                  <a:srgbClr val="FFFF00"/>
                </a:solidFill>
              </a:rPr>
              <a:t>Lecture &amp; discussion</a:t>
            </a:r>
          </a:p>
          <a:p>
            <a:pPr lvl="1" eaLnBrk="1" hangingPunct="1"/>
            <a:r>
              <a:rPr lang="en-US" sz="3200" u="sng" dirty="0" smtClean="0">
                <a:solidFill>
                  <a:schemeClr val="tx1">
                    <a:lumMod val="75000"/>
                  </a:schemeClr>
                </a:solidFill>
              </a:rPr>
              <a:t>Principles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: Things 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that make complex sample data complex</a:t>
            </a:r>
          </a:p>
          <a:p>
            <a:pPr lvl="1" eaLnBrk="1" hangingPunct="1"/>
            <a:r>
              <a:rPr lang="en-US" sz="3200" u="sng" dirty="0">
                <a:solidFill>
                  <a:schemeClr val="tx1">
                    <a:lumMod val="75000"/>
                  </a:schemeClr>
                </a:solidFill>
              </a:rPr>
              <a:t>Preparation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: Four 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investigations 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that need to be 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done 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before analyzing complex sample 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survey data</a:t>
            </a:r>
            <a:endParaRPr lang="en-US" sz="3200" dirty="0">
              <a:solidFill>
                <a:schemeClr val="tx1">
                  <a:lumMod val="75000"/>
                </a:schemeClr>
              </a:solidFill>
            </a:endParaRPr>
          </a:p>
          <a:p>
            <a:pPr lvl="1" eaLnBrk="1" hangingPunct="1"/>
            <a:r>
              <a:rPr lang="en-US" sz="3200" u="sng" dirty="0">
                <a:solidFill>
                  <a:schemeClr val="tx1">
                    <a:lumMod val="75000"/>
                  </a:schemeClr>
                </a:solidFill>
              </a:rPr>
              <a:t>Analysis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: Four 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problems in the analysis of 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complex sample </a:t>
            </a: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survey data</a:t>
            </a:r>
            <a:endParaRPr lang="en-US" sz="3200" dirty="0">
              <a:solidFill>
                <a:schemeClr val="tx1">
                  <a:lumMod val="75000"/>
                </a:schemeClr>
              </a:solidFill>
            </a:endParaRPr>
          </a:p>
          <a:p>
            <a:pPr lvl="1" eaLnBrk="1" hangingPunct="1"/>
            <a:r>
              <a:rPr lang="en-US" sz="3200" u="sng" dirty="0" smtClean="0">
                <a:solidFill>
                  <a:srgbClr val="FFFF00"/>
                </a:solidFill>
              </a:rPr>
              <a:t>Design</a:t>
            </a:r>
            <a:r>
              <a:rPr lang="en-US" sz="3200" dirty="0" smtClean="0">
                <a:solidFill>
                  <a:srgbClr val="FFFF00"/>
                </a:solidFill>
              </a:rPr>
              <a:t>: How design &amp; implementation of complex designs affect analysis</a:t>
            </a:r>
          </a:p>
          <a:p>
            <a:pPr eaLnBrk="1" hangingPunct="1"/>
            <a:r>
              <a:rPr lang="en-US" sz="3600" dirty="0" smtClean="0">
                <a:solidFill>
                  <a:srgbClr val="FFFF00"/>
                </a:solidFill>
              </a:rPr>
              <a:t>Computing laboratory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1269DC4-99BB-48DA-8B80-C670CEF112B1}" type="slidenum">
              <a:rPr lang="en-US" sz="1680"/>
              <a:pPr eaLnBrk="1" hangingPunct="1"/>
              <a:t>8</a:t>
            </a:fld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2286234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/>
          <p:cNvSpPr>
            <a:spLocks noGrp="1"/>
          </p:cNvSpPr>
          <p:nvPr>
            <p:ph type="title"/>
          </p:nvPr>
        </p:nvSpPr>
        <p:spPr>
          <a:xfrm>
            <a:off x="735330" y="0"/>
            <a:ext cx="9784080" cy="1188720"/>
          </a:xfrm>
        </p:spPr>
        <p:txBody>
          <a:bodyPr/>
          <a:lstStyle/>
          <a:p>
            <a:pPr eaLnBrk="1" hangingPunct="1"/>
            <a:r>
              <a:rPr lang="en-US" dirty="0"/>
              <a:t>PASW CS Module - </a:t>
            </a:r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A7CBA3EC-EF5C-614C-A3BD-9D66ABAC47D6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80</a:t>
            </a:fld>
            <a:endParaRPr lang="en-US" sz="1440" dirty="0">
              <a:solidFill>
                <a:srgbClr val="FFFFFF"/>
              </a:solidFill>
            </a:endParaRPr>
          </a:p>
        </p:txBody>
      </p:sp>
      <p:pic>
        <p:nvPicPr>
          <p:cNvPr id="9626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0080" y="1097279"/>
            <a:ext cx="9784080" cy="6644728"/>
          </a:xfrm>
        </p:spPr>
      </p:pic>
      <p:sp>
        <p:nvSpPr>
          <p:cNvPr id="5" name="Oval 4"/>
          <p:cNvSpPr/>
          <p:nvPr/>
        </p:nvSpPr>
        <p:spPr>
          <a:xfrm>
            <a:off x="2377440" y="4297680"/>
            <a:ext cx="2468880" cy="3657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/>
          <p:cNvSpPr>
            <a:spLocks noGrp="1"/>
          </p:cNvSpPr>
          <p:nvPr>
            <p:ph type="title"/>
          </p:nvPr>
        </p:nvSpPr>
        <p:spPr>
          <a:xfrm>
            <a:off x="735330" y="0"/>
            <a:ext cx="9784080" cy="1188720"/>
          </a:xfrm>
        </p:spPr>
        <p:txBody>
          <a:bodyPr/>
          <a:lstStyle/>
          <a:p>
            <a:pPr eaLnBrk="1" hangingPunct="1"/>
            <a:r>
              <a:rPr lang="en-US" dirty="0"/>
              <a:t>PASW CS Module - </a:t>
            </a:r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A7CBA3EC-EF5C-614C-A3BD-9D66ABAC47D6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81</a:t>
            </a:fld>
            <a:endParaRPr lang="en-US" sz="1440" dirty="0">
              <a:solidFill>
                <a:srgbClr val="FFFFFF"/>
              </a:solidFill>
            </a:endParaRPr>
          </a:p>
        </p:txBody>
      </p:sp>
      <p:pic>
        <p:nvPicPr>
          <p:cNvPr id="9626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0080" y="1097279"/>
            <a:ext cx="9784080" cy="6644728"/>
          </a:xfrm>
        </p:spPr>
      </p:pic>
      <p:sp>
        <p:nvSpPr>
          <p:cNvPr id="5" name="Oval 4"/>
          <p:cNvSpPr/>
          <p:nvPr/>
        </p:nvSpPr>
        <p:spPr>
          <a:xfrm>
            <a:off x="4114800" y="4297680"/>
            <a:ext cx="2468880" cy="3657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</p:spTree>
    <p:extLst>
      <p:ext uri="{BB962C8B-B14F-4D97-AF65-F5344CB8AC3E}">
        <p14:creationId xmlns:p14="http://schemas.microsoft.com/office/powerpoint/2010/main" val="336211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/>
          <p:cNvSpPr>
            <a:spLocks noGrp="1"/>
          </p:cNvSpPr>
          <p:nvPr>
            <p:ph type="title"/>
          </p:nvPr>
        </p:nvSpPr>
        <p:spPr>
          <a:xfrm>
            <a:off x="735330" y="0"/>
            <a:ext cx="9784080" cy="1188720"/>
          </a:xfrm>
        </p:spPr>
        <p:txBody>
          <a:bodyPr/>
          <a:lstStyle/>
          <a:p>
            <a:pPr eaLnBrk="1" hangingPunct="1"/>
            <a:r>
              <a:rPr lang="en-US" dirty="0"/>
              <a:t>PASW CS Module - </a:t>
            </a:r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A7CBA3EC-EF5C-614C-A3BD-9D66ABAC47D6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82</a:t>
            </a:fld>
            <a:endParaRPr lang="en-US" sz="1440" dirty="0">
              <a:solidFill>
                <a:srgbClr val="FFFFFF"/>
              </a:solidFill>
            </a:endParaRPr>
          </a:p>
        </p:txBody>
      </p:sp>
      <p:pic>
        <p:nvPicPr>
          <p:cNvPr id="9626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0080" y="1097279"/>
            <a:ext cx="9784080" cy="6644728"/>
          </a:xfrm>
        </p:spPr>
      </p:pic>
      <p:sp>
        <p:nvSpPr>
          <p:cNvPr id="5" name="Oval 4"/>
          <p:cNvSpPr/>
          <p:nvPr/>
        </p:nvSpPr>
        <p:spPr>
          <a:xfrm>
            <a:off x="4023360" y="4572000"/>
            <a:ext cx="2468880" cy="3657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</p:spTree>
    <p:extLst>
      <p:ext uri="{BB962C8B-B14F-4D97-AF65-F5344CB8AC3E}">
        <p14:creationId xmlns:p14="http://schemas.microsoft.com/office/powerpoint/2010/main" val="236228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/>
          <p:cNvSpPr>
            <a:spLocks noGrp="1"/>
          </p:cNvSpPr>
          <p:nvPr>
            <p:ph type="title"/>
          </p:nvPr>
        </p:nvSpPr>
        <p:spPr>
          <a:xfrm>
            <a:off x="735330" y="0"/>
            <a:ext cx="9784080" cy="1188720"/>
          </a:xfrm>
        </p:spPr>
        <p:txBody>
          <a:bodyPr/>
          <a:lstStyle/>
          <a:p>
            <a:pPr eaLnBrk="1" hangingPunct="1"/>
            <a:r>
              <a:rPr lang="en-US" dirty="0"/>
              <a:t>PASW CS Module - </a:t>
            </a:r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A7CBA3EC-EF5C-614C-A3BD-9D66ABAC47D6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83</a:t>
            </a:fld>
            <a:endParaRPr lang="en-US" sz="1440" dirty="0">
              <a:solidFill>
                <a:srgbClr val="FFFFFF"/>
              </a:solidFill>
            </a:endParaRPr>
          </a:p>
        </p:txBody>
      </p:sp>
      <p:pic>
        <p:nvPicPr>
          <p:cNvPr id="9626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0080" y="1097279"/>
            <a:ext cx="9784080" cy="6644728"/>
          </a:xfrm>
        </p:spPr>
      </p:pic>
      <p:sp>
        <p:nvSpPr>
          <p:cNvPr id="5" name="Oval 4"/>
          <p:cNvSpPr/>
          <p:nvPr/>
        </p:nvSpPr>
        <p:spPr>
          <a:xfrm>
            <a:off x="4023360" y="4754880"/>
            <a:ext cx="2468880" cy="5486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</p:spTree>
    <p:extLst>
      <p:ext uri="{BB962C8B-B14F-4D97-AF65-F5344CB8AC3E}">
        <p14:creationId xmlns:p14="http://schemas.microsoft.com/office/powerpoint/2010/main" val="425427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/>
          <p:cNvSpPr>
            <a:spLocks noGrp="1"/>
          </p:cNvSpPr>
          <p:nvPr>
            <p:ph type="title"/>
          </p:nvPr>
        </p:nvSpPr>
        <p:spPr>
          <a:xfrm>
            <a:off x="735330" y="0"/>
            <a:ext cx="9784080" cy="1188720"/>
          </a:xfrm>
        </p:spPr>
        <p:txBody>
          <a:bodyPr/>
          <a:lstStyle/>
          <a:p>
            <a:pPr eaLnBrk="1" hangingPunct="1"/>
            <a:r>
              <a:rPr lang="en-US" dirty="0"/>
              <a:t>PASW CS Module - </a:t>
            </a:r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A7CBA3EC-EF5C-614C-A3BD-9D66ABAC47D6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84</a:t>
            </a:fld>
            <a:endParaRPr lang="en-US" sz="1440" dirty="0">
              <a:solidFill>
                <a:srgbClr val="FFFFFF"/>
              </a:solidFill>
            </a:endParaRPr>
          </a:p>
        </p:txBody>
      </p:sp>
      <p:pic>
        <p:nvPicPr>
          <p:cNvPr id="9626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0080" y="1097279"/>
            <a:ext cx="9784080" cy="6644728"/>
          </a:xfrm>
        </p:spPr>
      </p:pic>
      <p:sp>
        <p:nvSpPr>
          <p:cNvPr id="5" name="Oval 4"/>
          <p:cNvSpPr/>
          <p:nvPr/>
        </p:nvSpPr>
        <p:spPr>
          <a:xfrm>
            <a:off x="4023360" y="5577840"/>
            <a:ext cx="2468880" cy="3657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</p:spTree>
    <p:extLst>
      <p:ext uri="{BB962C8B-B14F-4D97-AF65-F5344CB8AC3E}">
        <p14:creationId xmlns:p14="http://schemas.microsoft.com/office/powerpoint/2010/main" val="89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/>
          <p:cNvSpPr>
            <a:spLocks noGrp="1"/>
          </p:cNvSpPr>
          <p:nvPr>
            <p:ph type="title"/>
          </p:nvPr>
        </p:nvSpPr>
        <p:spPr>
          <a:xfrm>
            <a:off x="735330" y="0"/>
            <a:ext cx="9784080" cy="1188720"/>
          </a:xfrm>
        </p:spPr>
        <p:txBody>
          <a:bodyPr/>
          <a:lstStyle/>
          <a:p>
            <a:pPr eaLnBrk="1" hangingPunct="1"/>
            <a:r>
              <a:rPr lang="en-US" dirty="0"/>
              <a:t>PASW CS Module - </a:t>
            </a:r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A7CBA3EC-EF5C-614C-A3BD-9D66ABAC47D6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85</a:t>
            </a:fld>
            <a:endParaRPr lang="en-US" sz="1440" dirty="0">
              <a:solidFill>
                <a:srgbClr val="FFFFFF"/>
              </a:solidFill>
            </a:endParaRPr>
          </a:p>
        </p:txBody>
      </p:sp>
      <p:pic>
        <p:nvPicPr>
          <p:cNvPr id="9626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0080" y="1097279"/>
            <a:ext cx="9784080" cy="6644728"/>
          </a:xfrm>
        </p:spPr>
      </p:pic>
      <p:sp>
        <p:nvSpPr>
          <p:cNvPr id="5" name="Oval 4"/>
          <p:cNvSpPr/>
          <p:nvPr/>
        </p:nvSpPr>
        <p:spPr>
          <a:xfrm>
            <a:off x="3931920" y="5760720"/>
            <a:ext cx="2468880" cy="3657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</p:spTree>
    <p:extLst>
      <p:ext uri="{BB962C8B-B14F-4D97-AF65-F5344CB8AC3E}">
        <p14:creationId xmlns:p14="http://schemas.microsoft.com/office/powerpoint/2010/main" val="64213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/>
          <p:cNvSpPr>
            <a:spLocks noGrp="1"/>
          </p:cNvSpPr>
          <p:nvPr>
            <p:ph type="title"/>
          </p:nvPr>
        </p:nvSpPr>
        <p:spPr>
          <a:xfrm>
            <a:off x="735330" y="0"/>
            <a:ext cx="9784080" cy="1188720"/>
          </a:xfrm>
        </p:spPr>
        <p:txBody>
          <a:bodyPr/>
          <a:lstStyle/>
          <a:p>
            <a:pPr eaLnBrk="1" hangingPunct="1"/>
            <a:r>
              <a:rPr lang="en-US" dirty="0"/>
              <a:t>PASW CS Module - </a:t>
            </a:r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A7CBA3EC-EF5C-614C-A3BD-9D66ABAC47D6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86</a:t>
            </a:fld>
            <a:endParaRPr lang="en-US" sz="1440" dirty="0">
              <a:solidFill>
                <a:srgbClr val="FFFFFF"/>
              </a:solidFill>
            </a:endParaRPr>
          </a:p>
        </p:txBody>
      </p:sp>
      <p:pic>
        <p:nvPicPr>
          <p:cNvPr id="9626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0080" y="1097279"/>
            <a:ext cx="9784080" cy="6644728"/>
          </a:xfrm>
        </p:spPr>
      </p:pic>
      <p:sp>
        <p:nvSpPr>
          <p:cNvPr id="5" name="Oval 4"/>
          <p:cNvSpPr/>
          <p:nvPr/>
        </p:nvSpPr>
        <p:spPr>
          <a:xfrm>
            <a:off x="3931920" y="6035040"/>
            <a:ext cx="2468880" cy="6400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</p:spTree>
    <p:extLst>
      <p:ext uri="{BB962C8B-B14F-4D97-AF65-F5344CB8AC3E}">
        <p14:creationId xmlns:p14="http://schemas.microsoft.com/office/powerpoint/2010/main" val="143761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itle 1"/>
          <p:cNvSpPr>
            <a:spLocks noGrp="1"/>
          </p:cNvSpPr>
          <p:nvPr>
            <p:ph type="title"/>
          </p:nvPr>
        </p:nvSpPr>
        <p:spPr>
          <a:xfrm>
            <a:off x="735330" y="274320"/>
            <a:ext cx="9784080" cy="1188720"/>
          </a:xfrm>
        </p:spPr>
        <p:txBody>
          <a:bodyPr/>
          <a:lstStyle/>
          <a:p>
            <a:pPr eaLnBrk="1" hangingPunct="1"/>
            <a:r>
              <a:rPr lang="en-US" dirty="0"/>
              <a:t>PASW CS Module - </a:t>
            </a:r>
            <a:r>
              <a:rPr lang="en-US" dirty="0" smtClean="0"/>
              <a:t>9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0DEE63A4-5F61-BA43-9017-95E7EBFD2295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87</a:t>
            </a:fld>
            <a:endParaRPr lang="en-US" sz="1440" dirty="0">
              <a:solidFill>
                <a:srgbClr val="FFFFFF"/>
              </a:solidFill>
            </a:endParaRPr>
          </a:p>
        </p:txBody>
      </p:sp>
      <p:sp>
        <p:nvSpPr>
          <p:cNvPr id="99332" name="Content Placeholder 3"/>
          <p:cNvSpPr>
            <a:spLocks noGrp="1"/>
          </p:cNvSpPr>
          <p:nvPr>
            <p:ph sz="quarter" idx="1"/>
          </p:nvPr>
        </p:nvSpPr>
        <p:spPr>
          <a:xfrm>
            <a:off x="735330" y="1920240"/>
            <a:ext cx="9784080" cy="539496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+mj-lt"/>
              </a:rPr>
              <a:t>Plan </a:t>
            </a:r>
            <a:r>
              <a:rPr lang="en-US" dirty="0">
                <a:latin typeface="+mj-lt"/>
              </a:rPr>
              <a:t>file </a:t>
            </a:r>
            <a:r>
              <a:rPr lang="en-US" dirty="0" smtClean="0">
                <a:latin typeface="+mj-lt"/>
              </a:rPr>
              <a:t>declares weights, stratum, &amp; cluster to PASW CS</a:t>
            </a:r>
            <a:endParaRPr lang="en-US" dirty="0">
              <a:latin typeface="+mj-lt"/>
            </a:endParaRPr>
          </a:p>
          <a:p>
            <a:pPr eaLnBrk="1" hangingPunct="1"/>
            <a:r>
              <a:rPr lang="en-US" dirty="0" smtClean="0">
                <a:latin typeface="+mj-lt"/>
              </a:rPr>
              <a:t>Must precede analytic </a:t>
            </a:r>
            <a:r>
              <a:rPr lang="en-US" dirty="0">
                <a:latin typeface="+mj-lt"/>
              </a:rPr>
              <a:t>technique </a:t>
            </a:r>
            <a:r>
              <a:rPr lang="en-US" dirty="0" smtClean="0">
                <a:latin typeface="+mj-lt"/>
              </a:rPr>
              <a:t>specification</a:t>
            </a:r>
            <a:endParaRPr lang="en-US" dirty="0">
              <a:latin typeface="+mj-lt"/>
            </a:endParaRPr>
          </a:p>
          <a:p>
            <a:pPr eaLnBrk="1" hangingPunct="1"/>
            <a:r>
              <a:rPr lang="en-US" dirty="0" smtClean="0">
                <a:latin typeface="+mj-lt"/>
              </a:rPr>
              <a:t>Plan </a:t>
            </a:r>
            <a:r>
              <a:rPr lang="en-US" dirty="0">
                <a:latin typeface="+mj-lt"/>
              </a:rPr>
              <a:t>file can be saved for future use </a:t>
            </a:r>
          </a:p>
          <a:p>
            <a:pPr eaLnBrk="1" hangingPunct="1"/>
            <a:r>
              <a:rPr lang="en-US" dirty="0">
                <a:latin typeface="+mj-lt"/>
              </a:rPr>
              <a:t>For the NCS-R data set, </a:t>
            </a:r>
            <a:r>
              <a:rPr lang="en-US" dirty="0" smtClean="0">
                <a:latin typeface="+mj-lt"/>
              </a:rPr>
              <a:t>prepare two plan files:</a:t>
            </a:r>
          </a:p>
          <a:p>
            <a:pPr lvl="1" eaLnBrk="1" hangingPunct="1"/>
            <a:r>
              <a:rPr lang="en-US" dirty="0" smtClean="0">
                <a:latin typeface="+mj-lt"/>
              </a:rPr>
              <a:t>Part </a:t>
            </a:r>
            <a:r>
              <a:rPr lang="en-US" dirty="0">
                <a:latin typeface="+mj-lt"/>
              </a:rPr>
              <a:t>1 </a:t>
            </a:r>
            <a:endParaRPr lang="en-US" dirty="0" smtClean="0">
              <a:latin typeface="+mj-lt"/>
            </a:endParaRPr>
          </a:p>
          <a:p>
            <a:pPr lvl="1" eaLnBrk="1" hangingPunct="1"/>
            <a:r>
              <a:rPr lang="en-US" dirty="0" smtClean="0">
                <a:latin typeface="+mj-lt"/>
              </a:rPr>
              <a:t>Part 2</a:t>
            </a:r>
            <a:endParaRPr lang="en-US" dirty="0">
              <a:latin typeface="+mj-lt"/>
            </a:endParaRPr>
          </a:p>
          <a:p>
            <a:pPr eaLnBrk="1" hangingPunct="1"/>
            <a:endParaRPr lang="en-US" dirty="0">
              <a:latin typeface="Tw Cen MT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/>
          <p:cNvSpPr>
            <a:spLocks noGrp="1"/>
          </p:cNvSpPr>
          <p:nvPr>
            <p:ph type="title"/>
          </p:nvPr>
        </p:nvSpPr>
        <p:spPr>
          <a:xfrm>
            <a:off x="735330" y="0"/>
            <a:ext cx="9784080" cy="1188720"/>
          </a:xfrm>
        </p:spPr>
        <p:txBody>
          <a:bodyPr/>
          <a:lstStyle/>
          <a:p>
            <a:pPr eaLnBrk="1" hangingPunct="1"/>
            <a:r>
              <a:rPr lang="en-US" dirty="0"/>
              <a:t>PASW CS Module - </a:t>
            </a:r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A7CBA3EC-EF5C-614C-A3BD-9D66ABAC47D6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88</a:t>
            </a:fld>
            <a:endParaRPr lang="en-US" sz="1440" dirty="0">
              <a:solidFill>
                <a:srgbClr val="FFFFFF"/>
              </a:solidFill>
            </a:endParaRPr>
          </a:p>
        </p:txBody>
      </p:sp>
      <p:pic>
        <p:nvPicPr>
          <p:cNvPr id="9626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0080" y="1097279"/>
            <a:ext cx="9784080" cy="6644728"/>
          </a:xfrm>
        </p:spPr>
      </p:pic>
      <p:sp>
        <p:nvSpPr>
          <p:cNvPr id="5" name="Oval 4"/>
          <p:cNvSpPr/>
          <p:nvPr/>
        </p:nvSpPr>
        <p:spPr>
          <a:xfrm>
            <a:off x="4023360" y="4572000"/>
            <a:ext cx="2468880" cy="3657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</p:spTree>
    <p:extLst>
      <p:ext uri="{BB962C8B-B14F-4D97-AF65-F5344CB8AC3E}">
        <p14:creationId xmlns:p14="http://schemas.microsoft.com/office/powerpoint/2010/main" val="340263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itle 1"/>
          <p:cNvSpPr>
            <a:spLocks noGrp="1"/>
          </p:cNvSpPr>
          <p:nvPr>
            <p:ph type="title"/>
          </p:nvPr>
        </p:nvSpPr>
        <p:spPr>
          <a:xfrm>
            <a:off x="735330" y="0"/>
            <a:ext cx="9784080" cy="1188720"/>
          </a:xfrm>
        </p:spPr>
        <p:txBody>
          <a:bodyPr/>
          <a:lstStyle/>
          <a:p>
            <a:pPr eaLnBrk="1" hangingPunct="1"/>
            <a:r>
              <a:rPr lang="en-US" dirty="0"/>
              <a:t>PASW CS Module - </a:t>
            </a:r>
            <a:r>
              <a:rPr lang="en-US" dirty="0" smtClean="0"/>
              <a:t>11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8ED7A2BF-7B31-174E-8064-C2A4C37D7C2C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89</a:t>
            </a:fld>
            <a:endParaRPr lang="en-US" sz="1440" dirty="0">
              <a:solidFill>
                <a:srgbClr val="FFFFFF"/>
              </a:solidFill>
            </a:endParaRPr>
          </a:p>
        </p:txBody>
      </p:sp>
      <p:pic>
        <p:nvPicPr>
          <p:cNvPr id="10035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8720" y="1097280"/>
            <a:ext cx="8778240" cy="6583680"/>
          </a:xfrm>
        </p:spPr>
      </p:pic>
      <p:sp>
        <p:nvSpPr>
          <p:cNvPr id="5" name="Oval 4"/>
          <p:cNvSpPr/>
          <p:nvPr/>
        </p:nvSpPr>
        <p:spPr>
          <a:xfrm>
            <a:off x="1097280" y="3474720"/>
            <a:ext cx="2468880" cy="3657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</p:spTree>
    <p:extLst>
      <p:ext uri="{BB962C8B-B14F-4D97-AF65-F5344CB8AC3E}">
        <p14:creationId xmlns:p14="http://schemas.microsoft.com/office/powerpoint/2010/main" val="202155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FF">
                <a:alpha val="50000"/>
              </a:srgbClr>
            </a:gs>
            <a:gs pos="100000">
              <a:srgbClr val="FFFFFF"/>
            </a:gs>
            <a:gs pos="50000">
              <a:srgbClr val="0000F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" y="91440"/>
            <a:ext cx="10515600" cy="1371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  <a:r>
              <a:rPr lang="en-US" sz="4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Analysis of Complex Sample Data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548640" y="1371600"/>
            <a:ext cx="9875520" cy="5431156"/>
          </a:xfrm>
        </p:spPr>
        <p:txBody>
          <a:bodyPr/>
          <a:lstStyle/>
          <a:p>
            <a:pPr eaLnBrk="1" hangingPunct="1"/>
            <a:r>
              <a:rPr lang="en-US" sz="3600" u="sng" dirty="0">
                <a:solidFill>
                  <a:srgbClr val="FFFF00"/>
                </a:solidFill>
              </a:rPr>
              <a:t>Overview</a:t>
            </a:r>
            <a:r>
              <a:rPr lang="en-US" sz="3600" dirty="0">
                <a:solidFill>
                  <a:srgbClr val="FFFF00"/>
                </a:solidFill>
              </a:rPr>
              <a:t>: </a:t>
            </a:r>
            <a:r>
              <a:rPr lang="en-US" sz="3600" dirty="0" smtClean="0">
                <a:solidFill>
                  <a:srgbClr val="FFFF00"/>
                </a:solidFill>
              </a:rPr>
              <a:t>How we plan to manage the course</a:t>
            </a:r>
          </a:p>
          <a:p>
            <a:pPr eaLnBrk="1" hangingPunct="1"/>
            <a:r>
              <a:rPr lang="en-US" sz="3600" dirty="0" smtClean="0">
                <a:solidFill>
                  <a:srgbClr val="FFFF00"/>
                </a:solidFill>
              </a:rPr>
              <a:t>Lecture &amp; discussion</a:t>
            </a:r>
          </a:p>
          <a:p>
            <a:pPr lvl="1" eaLnBrk="1" hangingPunct="1"/>
            <a:r>
              <a:rPr lang="en-US" sz="3200" u="sng" dirty="0" smtClean="0">
                <a:solidFill>
                  <a:srgbClr val="FFFF00"/>
                </a:solidFill>
              </a:rPr>
              <a:t>Principles</a:t>
            </a:r>
            <a:r>
              <a:rPr lang="en-US" sz="3200" dirty="0" smtClean="0">
                <a:solidFill>
                  <a:srgbClr val="FFFF00"/>
                </a:solidFill>
              </a:rPr>
              <a:t>: Things </a:t>
            </a:r>
            <a:r>
              <a:rPr lang="en-US" sz="3200" dirty="0">
                <a:solidFill>
                  <a:srgbClr val="FFFF00"/>
                </a:solidFill>
              </a:rPr>
              <a:t>that make complex sample data complex</a:t>
            </a:r>
          </a:p>
          <a:p>
            <a:pPr lvl="1" eaLnBrk="1" hangingPunct="1"/>
            <a:r>
              <a:rPr lang="en-US" sz="3200" u="sng" dirty="0">
                <a:solidFill>
                  <a:srgbClr val="FFFF00"/>
                </a:solidFill>
              </a:rPr>
              <a:t>Preparation</a:t>
            </a:r>
            <a:r>
              <a:rPr lang="en-US" sz="3200" dirty="0">
                <a:solidFill>
                  <a:srgbClr val="FFFF00"/>
                </a:solidFill>
              </a:rPr>
              <a:t>: Four </a:t>
            </a:r>
            <a:r>
              <a:rPr lang="en-US" sz="3200" dirty="0" smtClean="0">
                <a:solidFill>
                  <a:srgbClr val="FFFF00"/>
                </a:solidFill>
              </a:rPr>
              <a:t>investigations </a:t>
            </a:r>
            <a:r>
              <a:rPr lang="en-US" sz="3200" dirty="0">
                <a:solidFill>
                  <a:srgbClr val="FFFF00"/>
                </a:solidFill>
              </a:rPr>
              <a:t>that need to be </a:t>
            </a:r>
            <a:r>
              <a:rPr lang="en-US" sz="3200" dirty="0" smtClean="0">
                <a:solidFill>
                  <a:srgbClr val="FFFF00"/>
                </a:solidFill>
              </a:rPr>
              <a:t>done </a:t>
            </a:r>
            <a:r>
              <a:rPr lang="en-US" sz="3200" dirty="0">
                <a:solidFill>
                  <a:srgbClr val="FFFF00"/>
                </a:solidFill>
              </a:rPr>
              <a:t>before analyzing complex sample </a:t>
            </a:r>
            <a:r>
              <a:rPr lang="en-US" sz="3200" dirty="0" smtClean="0">
                <a:solidFill>
                  <a:srgbClr val="FFFF00"/>
                </a:solidFill>
              </a:rPr>
              <a:t>survey data</a:t>
            </a:r>
            <a:endParaRPr lang="en-US" sz="3200" dirty="0">
              <a:solidFill>
                <a:srgbClr val="FFFF00"/>
              </a:solidFill>
            </a:endParaRPr>
          </a:p>
          <a:p>
            <a:pPr lvl="1" eaLnBrk="1" hangingPunct="1"/>
            <a:r>
              <a:rPr lang="en-US" sz="3200" u="sng" dirty="0">
                <a:solidFill>
                  <a:srgbClr val="FFFF00"/>
                </a:solidFill>
              </a:rPr>
              <a:t>Analysis</a:t>
            </a:r>
            <a:r>
              <a:rPr lang="en-US" sz="3200" dirty="0">
                <a:solidFill>
                  <a:srgbClr val="FFFF00"/>
                </a:solidFill>
              </a:rPr>
              <a:t>: Four </a:t>
            </a:r>
            <a:r>
              <a:rPr lang="en-US" sz="3200" dirty="0" smtClean="0">
                <a:solidFill>
                  <a:srgbClr val="FFFF00"/>
                </a:solidFill>
              </a:rPr>
              <a:t>problems in the analysis of </a:t>
            </a:r>
            <a:r>
              <a:rPr lang="en-US" sz="3200" dirty="0">
                <a:solidFill>
                  <a:srgbClr val="FFFF00"/>
                </a:solidFill>
              </a:rPr>
              <a:t>complex sample </a:t>
            </a:r>
            <a:r>
              <a:rPr lang="en-US" sz="3200" dirty="0" smtClean="0">
                <a:solidFill>
                  <a:srgbClr val="FFFF00"/>
                </a:solidFill>
              </a:rPr>
              <a:t>survey data</a:t>
            </a:r>
            <a:endParaRPr lang="en-US" sz="3200" dirty="0">
              <a:solidFill>
                <a:srgbClr val="FFFF00"/>
              </a:solidFill>
            </a:endParaRPr>
          </a:p>
          <a:p>
            <a:pPr lvl="1" eaLnBrk="1" hangingPunct="1"/>
            <a:r>
              <a:rPr lang="en-US" sz="3200" u="sng" dirty="0" smtClean="0">
                <a:solidFill>
                  <a:srgbClr val="FFFF00"/>
                </a:solidFill>
              </a:rPr>
              <a:t>Design</a:t>
            </a:r>
            <a:r>
              <a:rPr lang="en-US" sz="3200" dirty="0" smtClean="0">
                <a:solidFill>
                  <a:srgbClr val="FFFF00"/>
                </a:solidFill>
              </a:rPr>
              <a:t>: How design &amp; implementation of complex designs affect analysis</a:t>
            </a:r>
          </a:p>
          <a:p>
            <a:pPr eaLnBrk="1" hangingPunct="1"/>
            <a:r>
              <a:rPr lang="en-US" sz="3600" dirty="0" smtClean="0">
                <a:solidFill>
                  <a:srgbClr val="FFFF00"/>
                </a:solidFill>
              </a:rPr>
              <a:t>Computing laboratory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1269DC4-99BB-48DA-8B80-C670CEF112B1}" type="slidenum">
              <a:rPr lang="en-US" sz="1680"/>
              <a:pPr eaLnBrk="1" hangingPunct="1"/>
              <a:t>9</a:t>
            </a:fld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3071035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itle 1"/>
          <p:cNvSpPr>
            <a:spLocks noGrp="1"/>
          </p:cNvSpPr>
          <p:nvPr>
            <p:ph type="title"/>
          </p:nvPr>
        </p:nvSpPr>
        <p:spPr>
          <a:xfrm>
            <a:off x="735330" y="0"/>
            <a:ext cx="9784080" cy="1188720"/>
          </a:xfrm>
        </p:spPr>
        <p:txBody>
          <a:bodyPr/>
          <a:lstStyle/>
          <a:p>
            <a:pPr eaLnBrk="1" hangingPunct="1"/>
            <a:r>
              <a:rPr lang="en-US" dirty="0"/>
              <a:t>PASW CS Module - </a:t>
            </a:r>
            <a:r>
              <a:rPr lang="en-US" dirty="0" smtClean="0"/>
              <a:t>12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8ED7A2BF-7B31-174E-8064-C2A4C37D7C2C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90</a:t>
            </a:fld>
            <a:endParaRPr lang="en-US" sz="1440" dirty="0">
              <a:solidFill>
                <a:srgbClr val="FFFFFF"/>
              </a:solidFill>
            </a:endParaRPr>
          </a:p>
        </p:txBody>
      </p:sp>
      <p:pic>
        <p:nvPicPr>
          <p:cNvPr id="10035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8720" y="1097280"/>
            <a:ext cx="8778240" cy="6583680"/>
          </a:xfrm>
        </p:spPr>
      </p:pic>
      <p:sp>
        <p:nvSpPr>
          <p:cNvPr id="5" name="Oval 4"/>
          <p:cNvSpPr/>
          <p:nvPr/>
        </p:nvSpPr>
        <p:spPr>
          <a:xfrm>
            <a:off x="5943600" y="3383280"/>
            <a:ext cx="2468880" cy="3657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6" name="Oval 5"/>
          <p:cNvSpPr/>
          <p:nvPr/>
        </p:nvSpPr>
        <p:spPr>
          <a:xfrm>
            <a:off x="5852160" y="4297680"/>
            <a:ext cx="2468880" cy="3657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7" name="Oval 6"/>
          <p:cNvSpPr/>
          <p:nvPr/>
        </p:nvSpPr>
        <p:spPr>
          <a:xfrm>
            <a:off x="5852160" y="5303520"/>
            <a:ext cx="2468880" cy="3657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itle 1"/>
          <p:cNvSpPr>
            <a:spLocks noGrp="1"/>
          </p:cNvSpPr>
          <p:nvPr>
            <p:ph type="title"/>
          </p:nvPr>
        </p:nvSpPr>
        <p:spPr>
          <a:xfrm>
            <a:off x="735330" y="0"/>
            <a:ext cx="9784080" cy="1188720"/>
          </a:xfrm>
        </p:spPr>
        <p:txBody>
          <a:bodyPr/>
          <a:lstStyle/>
          <a:p>
            <a:pPr eaLnBrk="1" hangingPunct="1"/>
            <a:r>
              <a:rPr lang="en-US" dirty="0"/>
              <a:t>PASW CS Module - </a:t>
            </a:r>
            <a:r>
              <a:rPr lang="en-US" dirty="0" smtClean="0"/>
              <a:t>12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6CF8ADDD-9FEA-A44A-9BD1-A89FB077997B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91</a:t>
            </a:fld>
            <a:endParaRPr lang="en-US" sz="1440" dirty="0">
              <a:solidFill>
                <a:srgbClr val="FFFFFF"/>
              </a:solidFill>
            </a:endParaRPr>
          </a:p>
        </p:txBody>
      </p:sp>
      <p:pic>
        <p:nvPicPr>
          <p:cNvPr id="10138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1600" y="1005840"/>
            <a:ext cx="8778240" cy="6583680"/>
          </a:xfrm>
        </p:spPr>
      </p:pic>
      <p:sp>
        <p:nvSpPr>
          <p:cNvPr id="5" name="Oval 4"/>
          <p:cNvSpPr/>
          <p:nvPr/>
        </p:nvSpPr>
        <p:spPr>
          <a:xfrm>
            <a:off x="3108960" y="3474720"/>
            <a:ext cx="2468880" cy="3657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6" name="Oval 5"/>
          <p:cNvSpPr/>
          <p:nvPr/>
        </p:nvSpPr>
        <p:spPr>
          <a:xfrm>
            <a:off x="3291840" y="4389120"/>
            <a:ext cx="3108960" cy="3657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7" name="Oval 6"/>
          <p:cNvSpPr/>
          <p:nvPr/>
        </p:nvSpPr>
        <p:spPr>
          <a:xfrm>
            <a:off x="3291840" y="4937760"/>
            <a:ext cx="3291840" cy="3657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itle 1"/>
          <p:cNvSpPr>
            <a:spLocks noGrp="1"/>
          </p:cNvSpPr>
          <p:nvPr>
            <p:ph type="title"/>
          </p:nvPr>
        </p:nvSpPr>
        <p:spPr>
          <a:xfrm>
            <a:off x="735330" y="0"/>
            <a:ext cx="9784080" cy="1188720"/>
          </a:xfrm>
        </p:spPr>
        <p:txBody>
          <a:bodyPr/>
          <a:lstStyle/>
          <a:p>
            <a:pPr eaLnBrk="1" hangingPunct="1"/>
            <a:r>
              <a:rPr lang="en-US" dirty="0"/>
              <a:t>PASW CS Module - </a:t>
            </a:r>
            <a:r>
              <a:rPr lang="en-US" dirty="0" smtClean="0"/>
              <a:t>13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6CF8ADDD-9FEA-A44A-9BD1-A89FB077997B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92</a:t>
            </a:fld>
            <a:endParaRPr lang="en-US" sz="1440" dirty="0">
              <a:solidFill>
                <a:srgbClr val="FFFFFF"/>
              </a:solidFill>
            </a:endParaRPr>
          </a:p>
        </p:txBody>
      </p:sp>
      <p:pic>
        <p:nvPicPr>
          <p:cNvPr id="10138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1600" y="1005840"/>
            <a:ext cx="8778240" cy="6583680"/>
          </a:xfrm>
        </p:spPr>
      </p:pic>
      <p:sp>
        <p:nvSpPr>
          <p:cNvPr id="5" name="Oval 4"/>
          <p:cNvSpPr/>
          <p:nvPr/>
        </p:nvSpPr>
        <p:spPr>
          <a:xfrm>
            <a:off x="3108960" y="3474720"/>
            <a:ext cx="2468880" cy="3657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6" name="Oval 5"/>
          <p:cNvSpPr/>
          <p:nvPr/>
        </p:nvSpPr>
        <p:spPr>
          <a:xfrm>
            <a:off x="3291840" y="4389120"/>
            <a:ext cx="3108960" cy="3657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7" name="Oval 6"/>
          <p:cNvSpPr/>
          <p:nvPr/>
        </p:nvSpPr>
        <p:spPr>
          <a:xfrm>
            <a:off x="3291840" y="4937760"/>
            <a:ext cx="3291840" cy="3657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2" name="Multiply 1"/>
          <p:cNvSpPr/>
          <p:nvPr/>
        </p:nvSpPr>
        <p:spPr>
          <a:xfrm>
            <a:off x="6675120" y="4297680"/>
            <a:ext cx="365760" cy="4572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9" name="Multiply 8"/>
          <p:cNvSpPr/>
          <p:nvPr/>
        </p:nvSpPr>
        <p:spPr>
          <a:xfrm>
            <a:off x="6858000" y="4937760"/>
            <a:ext cx="365760" cy="4572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</p:spTree>
    <p:extLst>
      <p:ext uri="{BB962C8B-B14F-4D97-AF65-F5344CB8AC3E}">
        <p14:creationId xmlns:p14="http://schemas.microsoft.com/office/powerpoint/2010/main" val="137753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itle 1"/>
          <p:cNvSpPr>
            <a:spLocks noGrp="1"/>
          </p:cNvSpPr>
          <p:nvPr>
            <p:ph type="title"/>
          </p:nvPr>
        </p:nvSpPr>
        <p:spPr>
          <a:xfrm>
            <a:off x="735330" y="0"/>
            <a:ext cx="9784080" cy="1188720"/>
          </a:xfrm>
        </p:spPr>
        <p:txBody>
          <a:bodyPr/>
          <a:lstStyle/>
          <a:p>
            <a:pPr eaLnBrk="1" hangingPunct="1"/>
            <a:r>
              <a:rPr lang="en-US" dirty="0"/>
              <a:t>PASW CS Module - </a:t>
            </a:r>
            <a:r>
              <a:rPr lang="en-US" dirty="0" smtClean="0"/>
              <a:t>14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4A8BCFC5-37AB-E148-AEDC-2E5002716DEC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93</a:t>
            </a:fld>
            <a:endParaRPr lang="en-US" sz="1440" dirty="0">
              <a:solidFill>
                <a:srgbClr val="FFFFFF"/>
              </a:solidFill>
            </a:endParaRPr>
          </a:p>
        </p:txBody>
      </p:sp>
      <p:pic>
        <p:nvPicPr>
          <p:cNvPr id="10240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5840" y="1005840"/>
            <a:ext cx="9052560" cy="6789420"/>
          </a:xfrm>
        </p:spPr>
      </p:pic>
      <p:sp>
        <p:nvSpPr>
          <p:cNvPr id="5" name="Oval 4"/>
          <p:cNvSpPr/>
          <p:nvPr/>
        </p:nvSpPr>
        <p:spPr>
          <a:xfrm>
            <a:off x="822960" y="2194560"/>
            <a:ext cx="2468880" cy="3657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  <p:sp>
        <p:nvSpPr>
          <p:cNvPr id="6" name="Oval 5"/>
          <p:cNvSpPr/>
          <p:nvPr/>
        </p:nvSpPr>
        <p:spPr>
          <a:xfrm>
            <a:off x="2743200" y="3291840"/>
            <a:ext cx="5303520" cy="8229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itle 1"/>
          <p:cNvSpPr>
            <a:spLocks noGrp="1"/>
          </p:cNvSpPr>
          <p:nvPr>
            <p:ph type="title"/>
          </p:nvPr>
        </p:nvSpPr>
        <p:spPr>
          <a:xfrm>
            <a:off x="735330" y="274320"/>
            <a:ext cx="9784080" cy="1188720"/>
          </a:xfrm>
        </p:spPr>
        <p:txBody>
          <a:bodyPr/>
          <a:lstStyle/>
          <a:p>
            <a:pPr eaLnBrk="1" hangingPunct="1"/>
            <a:r>
              <a:rPr lang="en-US" dirty="0"/>
              <a:t>PASW CS Module - </a:t>
            </a:r>
            <a:r>
              <a:rPr lang="en-US" dirty="0" smtClean="0"/>
              <a:t>15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52CAFB00-E3A0-F041-AAA4-DD66138E5D04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94</a:t>
            </a:fld>
            <a:endParaRPr lang="en-US" sz="1440" dirty="0">
              <a:solidFill>
                <a:srgbClr val="FFFFFF"/>
              </a:solidFill>
            </a:endParaRPr>
          </a:p>
        </p:txBody>
      </p:sp>
      <p:sp>
        <p:nvSpPr>
          <p:cNvPr id="103428" name="Content Placeholder 3"/>
          <p:cNvSpPr>
            <a:spLocks noGrp="1"/>
          </p:cNvSpPr>
          <p:nvPr>
            <p:ph sz="quarter" idx="1"/>
          </p:nvPr>
        </p:nvSpPr>
        <p:spPr>
          <a:xfrm>
            <a:off x="365761" y="1554480"/>
            <a:ext cx="10424159" cy="5394960"/>
          </a:xfrm>
        </p:spPr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en-US" sz="3360" dirty="0">
                <a:latin typeface="+mj-lt"/>
              </a:rPr>
              <a:t>* Analysis Preparation Wizard.</a:t>
            </a:r>
          </a:p>
          <a:p>
            <a:pPr eaLnBrk="1" hangingPunct="1">
              <a:buFont typeface="Wingdings" charset="0"/>
              <a:buNone/>
            </a:pPr>
            <a:r>
              <a:rPr lang="en-US" sz="3360" dirty="0">
                <a:latin typeface="+mj-lt"/>
              </a:rPr>
              <a:t>CSPLAN ANALYSIS</a:t>
            </a:r>
          </a:p>
          <a:p>
            <a:pPr eaLnBrk="1" hangingPunct="1">
              <a:buFont typeface="Wingdings" charset="0"/>
              <a:buNone/>
            </a:pPr>
            <a:r>
              <a:rPr lang="en-US" sz="3360" dirty="0">
                <a:latin typeface="+mj-lt"/>
              </a:rPr>
              <a:t>  /PLAN FILE='F:\training_2016\ncsr_part1_weight.csaplan'</a:t>
            </a:r>
          </a:p>
          <a:p>
            <a:pPr eaLnBrk="1" hangingPunct="1">
              <a:buFont typeface="Wingdings" charset="0"/>
              <a:buNone/>
            </a:pPr>
            <a:r>
              <a:rPr lang="en-US" sz="3360" dirty="0">
                <a:latin typeface="+mj-lt"/>
              </a:rPr>
              <a:t>  /PLANVARS </a:t>
            </a:r>
            <a:r>
              <a:rPr lang="en-US" sz="3360" b="1" dirty="0">
                <a:solidFill>
                  <a:srgbClr val="FFFF00"/>
                </a:solidFill>
                <a:latin typeface="+mj-lt"/>
              </a:rPr>
              <a:t>ANALYSISWEIGHT=NCSRWTSH</a:t>
            </a:r>
          </a:p>
          <a:p>
            <a:pPr eaLnBrk="1" hangingPunct="1">
              <a:buFont typeface="Wingdings" charset="0"/>
              <a:buNone/>
            </a:pPr>
            <a:r>
              <a:rPr lang="en-US" sz="3360" dirty="0">
                <a:latin typeface="+mj-lt"/>
              </a:rPr>
              <a:t>  /SRSESTIMATOR TYPE=WR</a:t>
            </a:r>
          </a:p>
          <a:p>
            <a:pPr eaLnBrk="1" hangingPunct="1">
              <a:buFont typeface="Wingdings" charset="0"/>
              <a:buNone/>
            </a:pPr>
            <a:r>
              <a:rPr lang="en-US" sz="3360" dirty="0">
                <a:latin typeface="+mj-lt"/>
              </a:rPr>
              <a:t>  /PRINT PLAN</a:t>
            </a:r>
          </a:p>
          <a:p>
            <a:pPr eaLnBrk="1" hangingPunct="1">
              <a:buFont typeface="Wingdings" charset="0"/>
              <a:buNone/>
            </a:pPr>
            <a:r>
              <a:rPr lang="en-US" sz="3360" dirty="0">
                <a:latin typeface="+mj-lt"/>
              </a:rPr>
              <a:t>  </a:t>
            </a:r>
            <a:r>
              <a:rPr lang="en-US" sz="3360" b="1" dirty="0">
                <a:latin typeface="+mj-lt"/>
              </a:rPr>
              <a:t>/</a:t>
            </a:r>
            <a:r>
              <a:rPr lang="en-US" sz="3360" b="1" dirty="0">
                <a:solidFill>
                  <a:srgbClr val="FFFF00"/>
                </a:solidFill>
                <a:latin typeface="+mj-lt"/>
              </a:rPr>
              <a:t>DESIGN STRATA=SESTRAT CLUSTER=SECLUSTR</a:t>
            </a:r>
          </a:p>
          <a:p>
            <a:pPr eaLnBrk="1" hangingPunct="1">
              <a:buFont typeface="Wingdings" charset="0"/>
              <a:buNone/>
            </a:pPr>
            <a:r>
              <a:rPr lang="en-US" sz="3360" dirty="0">
                <a:latin typeface="+mj-lt"/>
              </a:rPr>
              <a:t>  /ESTIMATOR TYPE=WR.</a:t>
            </a:r>
          </a:p>
          <a:p>
            <a:pPr eaLnBrk="1" hangingPunct="1">
              <a:buFont typeface="Wingdings" charset="0"/>
              <a:buNone/>
            </a:pPr>
            <a:endParaRPr lang="en-US" sz="1920" dirty="0">
              <a:solidFill>
                <a:srgbClr val="000000"/>
              </a:solidFill>
              <a:latin typeface="Courier New" charset="0"/>
            </a:endParaRPr>
          </a:p>
          <a:p>
            <a:pPr eaLnBrk="1" hangingPunct="1">
              <a:buFont typeface="Wingdings" charset="0"/>
              <a:buNone/>
            </a:pPr>
            <a:endParaRPr lang="en-US" sz="1920" dirty="0">
              <a:solidFill>
                <a:srgbClr val="000000"/>
              </a:solidFill>
              <a:latin typeface="Courier New" charset="0"/>
            </a:endParaRPr>
          </a:p>
          <a:p>
            <a:pPr eaLnBrk="1" hangingPunct="1">
              <a:buFont typeface="Wingdings" charset="0"/>
              <a:buNone/>
            </a:pPr>
            <a:endParaRPr lang="en-US" sz="1920" dirty="0">
              <a:latin typeface="Times New Roman" charset="0"/>
            </a:endParaRPr>
          </a:p>
          <a:p>
            <a:pPr eaLnBrk="1" hangingPunct="1">
              <a:buFont typeface="Wingdings" charset="0"/>
              <a:buNone/>
            </a:pPr>
            <a:endParaRPr lang="en-US" sz="1920" dirty="0">
              <a:latin typeface="Tw Cen MT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itle 1"/>
          <p:cNvSpPr>
            <a:spLocks noGrp="1"/>
          </p:cNvSpPr>
          <p:nvPr>
            <p:ph type="title"/>
          </p:nvPr>
        </p:nvSpPr>
        <p:spPr>
          <a:xfrm>
            <a:off x="735330" y="274320"/>
            <a:ext cx="9784080" cy="1188720"/>
          </a:xfrm>
        </p:spPr>
        <p:txBody>
          <a:bodyPr/>
          <a:lstStyle/>
          <a:p>
            <a:pPr eaLnBrk="1" hangingPunct="1"/>
            <a:r>
              <a:rPr lang="en-US" dirty="0"/>
              <a:t>PASW CS Module - </a:t>
            </a:r>
            <a:r>
              <a:rPr lang="en-US" dirty="0" smtClean="0"/>
              <a:t>16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93F04A84-C322-5C42-A59F-3AC18DDEA690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95</a:t>
            </a:fld>
            <a:endParaRPr lang="en-US" sz="1440" dirty="0">
              <a:solidFill>
                <a:srgbClr val="FFFFFF"/>
              </a:solidFill>
            </a:endParaRPr>
          </a:p>
        </p:txBody>
      </p:sp>
      <p:sp>
        <p:nvSpPr>
          <p:cNvPr id="115716" name="Content Placeholder 3"/>
          <p:cNvSpPr>
            <a:spLocks noGrp="1"/>
          </p:cNvSpPr>
          <p:nvPr>
            <p:ph sz="quarter" idx="1"/>
          </p:nvPr>
        </p:nvSpPr>
        <p:spPr>
          <a:xfrm>
            <a:off x="735330" y="1920240"/>
            <a:ext cx="9784080" cy="539496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+mj-lt"/>
              </a:rPr>
              <a:t>Use Plan </a:t>
            </a:r>
            <a:r>
              <a:rPr lang="en-US" dirty="0">
                <a:latin typeface="+mj-lt"/>
              </a:rPr>
              <a:t>File wizard </a:t>
            </a:r>
            <a:r>
              <a:rPr lang="en-US" dirty="0" smtClean="0">
                <a:latin typeface="+mj-lt"/>
              </a:rPr>
              <a:t>to create a second plan</a:t>
            </a:r>
          </a:p>
          <a:p>
            <a:pPr lvl="1" eaLnBrk="1" hangingPunct="1"/>
            <a:r>
              <a:rPr lang="en-US" dirty="0" smtClean="0">
                <a:latin typeface="+mj-lt"/>
              </a:rPr>
              <a:t>Same </a:t>
            </a:r>
            <a:r>
              <a:rPr lang="en-US" dirty="0">
                <a:latin typeface="+mj-lt"/>
              </a:rPr>
              <a:t>strata and cluster variables (SESTRAT, SECLUSTR) </a:t>
            </a:r>
            <a:endParaRPr lang="en-US" dirty="0" smtClean="0">
              <a:latin typeface="+mj-lt"/>
            </a:endParaRPr>
          </a:p>
          <a:p>
            <a:pPr lvl="1" eaLnBrk="1" hangingPunct="1"/>
            <a:r>
              <a:rPr lang="en-US" dirty="0" smtClean="0">
                <a:latin typeface="+mj-lt"/>
              </a:rPr>
              <a:t>Different </a:t>
            </a:r>
            <a:r>
              <a:rPr lang="en-US" dirty="0">
                <a:latin typeface="+mj-lt"/>
              </a:rPr>
              <a:t>weight: NCSRWTLG </a:t>
            </a:r>
            <a:r>
              <a:rPr lang="en-US" dirty="0" smtClean="0">
                <a:latin typeface="+mj-lt"/>
              </a:rPr>
              <a:t>(Part </a:t>
            </a:r>
            <a:r>
              <a:rPr lang="en-US" dirty="0">
                <a:latin typeface="+mj-lt"/>
              </a:rPr>
              <a:t>2)</a:t>
            </a:r>
          </a:p>
          <a:p>
            <a:pPr eaLnBrk="1" hangingPunct="1"/>
            <a:r>
              <a:rPr lang="en-US" dirty="0" smtClean="0">
                <a:latin typeface="+mj-lt"/>
              </a:rPr>
              <a:t>Subsequently </a:t>
            </a:r>
            <a:r>
              <a:rPr lang="en-US" dirty="0">
                <a:latin typeface="+mj-lt"/>
              </a:rPr>
              <a:t>need to select the correct plan file depending on the variables </a:t>
            </a:r>
            <a:r>
              <a:rPr lang="en-US" dirty="0" smtClean="0">
                <a:latin typeface="+mj-lt"/>
              </a:rPr>
              <a:t>used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330" y="0"/>
            <a:ext cx="9784080" cy="118872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PASW CS Module - </a:t>
            </a:r>
            <a:r>
              <a:rPr lang="en-US" dirty="0" smtClean="0"/>
              <a:t>17</a:t>
            </a:r>
            <a:endParaRPr lang="en-US" dirty="0">
              <a:ea typeface="+mj-ea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B756085E-8DED-E144-A426-26F81A491F46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96</a:t>
            </a:fld>
            <a:endParaRPr lang="en-US" sz="1440" dirty="0">
              <a:solidFill>
                <a:srgbClr val="FFFFFF"/>
              </a:solidFill>
            </a:endParaRPr>
          </a:p>
        </p:txBody>
      </p:sp>
      <p:pic>
        <p:nvPicPr>
          <p:cNvPr id="11469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1600" y="1005840"/>
            <a:ext cx="8778240" cy="6583680"/>
          </a:xfrm>
        </p:spPr>
      </p:pic>
      <p:sp>
        <p:nvSpPr>
          <p:cNvPr id="5" name="Oval 4"/>
          <p:cNvSpPr/>
          <p:nvPr/>
        </p:nvSpPr>
        <p:spPr>
          <a:xfrm>
            <a:off x="6766560" y="4480560"/>
            <a:ext cx="1554480" cy="8229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56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FF">
                <a:alpha val="50000"/>
              </a:srgbClr>
            </a:gs>
            <a:gs pos="100000">
              <a:srgbClr val="FFFFFF"/>
            </a:gs>
            <a:gs pos="50000">
              <a:srgbClr val="0000F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" y="91440"/>
            <a:ext cx="10515600" cy="1371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  <a:r>
              <a:rPr lang="en-US" sz="4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Analysis of Complex Sample Data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548640" y="1371600"/>
            <a:ext cx="9875520" cy="5431156"/>
          </a:xfrm>
        </p:spPr>
        <p:txBody>
          <a:bodyPr/>
          <a:lstStyle/>
          <a:p>
            <a:pPr eaLnBrk="1" hangingPunct="1"/>
            <a:r>
              <a:rPr lang="en-US" sz="3600" u="sng" dirty="0">
                <a:solidFill>
                  <a:schemeClr val="tx1">
                    <a:lumMod val="75000"/>
                  </a:schemeClr>
                </a:solidFill>
              </a:rPr>
              <a:t>Overview</a:t>
            </a:r>
            <a:r>
              <a:rPr lang="en-US" sz="3600" dirty="0">
                <a:solidFill>
                  <a:schemeClr val="tx1">
                    <a:lumMod val="75000"/>
                  </a:schemeClr>
                </a:solidFill>
              </a:rPr>
              <a:t>: </a:t>
            </a:r>
            <a:r>
              <a:rPr lang="en-US" sz="3600" dirty="0" smtClean="0">
                <a:solidFill>
                  <a:schemeClr val="tx1">
                    <a:lumMod val="75000"/>
                  </a:schemeClr>
                </a:solidFill>
              </a:rPr>
              <a:t>How we plan to manage the course</a:t>
            </a:r>
          </a:p>
          <a:p>
            <a:pPr eaLnBrk="1" hangingPunct="1"/>
            <a:r>
              <a:rPr lang="en-US" sz="3600" dirty="0" smtClean="0">
                <a:solidFill>
                  <a:srgbClr val="FFFF00"/>
                </a:solidFill>
              </a:rPr>
              <a:t>Lecture &amp; discussion</a:t>
            </a:r>
          </a:p>
          <a:p>
            <a:pPr lvl="1" eaLnBrk="1" hangingPunct="1"/>
            <a:r>
              <a:rPr lang="en-US" sz="3200" u="sng" dirty="0" smtClean="0">
                <a:solidFill>
                  <a:schemeClr val="tx1">
                    <a:lumMod val="75000"/>
                  </a:schemeClr>
                </a:solidFill>
              </a:rPr>
              <a:t>Principles</a:t>
            </a:r>
          </a:p>
          <a:p>
            <a:pPr lvl="1" eaLnBrk="1" hangingPunct="1"/>
            <a:r>
              <a:rPr lang="en-US" sz="3200" u="sng" dirty="0" smtClean="0">
                <a:solidFill>
                  <a:srgbClr val="FFFF00"/>
                </a:solidFill>
              </a:rPr>
              <a:t>Preparation</a:t>
            </a:r>
          </a:p>
          <a:p>
            <a:pPr marL="1577340" lvl="2" indent="-617220" eaLnBrk="1" hangingPunct="1"/>
            <a:r>
              <a:rPr lang="en-US" sz="2720" u="sng" dirty="0">
                <a:solidFill>
                  <a:srgbClr val="BFBFBF"/>
                </a:solidFill>
              </a:rPr>
              <a:t>Survey </a:t>
            </a:r>
            <a:r>
              <a:rPr lang="en-US" sz="2720" u="sng" dirty="0" smtClean="0">
                <a:solidFill>
                  <a:srgbClr val="BFBFBF"/>
                </a:solidFill>
              </a:rPr>
              <a:t>documentation</a:t>
            </a:r>
            <a:endParaRPr lang="en-US" sz="2720" u="sng" dirty="0">
              <a:solidFill>
                <a:srgbClr val="BFBFBF"/>
              </a:solidFill>
            </a:endParaRPr>
          </a:p>
          <a:p>
            <a:pPr marL="1577340" lvl="2" indent="-617220" eaLnBrk="1" hangingPunct="1"/>
            <a:r>
              <a:rPr lang="en-US" sz="2720" u="sng" dirty="0" smtClean="0">
                <a:solidFill>
                  <a:schemeClr val="tx1">
                    <a:lumMod val="75000"/>
                  </a:schemeClr>
                </a:solidFill>
              </a:rPr>
              <a:t>Software </a:t>
            </a:r>
            <a:r>
              <a:rPr lang="en-US" sz="2720" u="sng" dirty="0">
                <a:solidFill>
                  <a:schemeClr val="tx1">
                    <a:lumMod val="75000"/>
                  </a:schemeClr>
                </a:solidFill>
              </a:rPr>
              <a:t>selection</a:t>
            </a:r>
          </a:p>
          <a:p>
            <a:pPr marL="1577340" lvl="2" indent="-617220" eaLnBrk="1" hangingPunct="1"/>
            <a:r>
              <a:rPr lang="en-US" sz="2720" u="sng" dirty="0" smtClean="0">
                <a:solidFill>
                  <a:srgbClr val="FFFF00"/>
                </a:solidFill>
              </a:rPr>
              <a:t>Sampling </a:t>
            </a:r>
            <a:r>
              <a:rPr lang="en-US" sz="2720" u="sng" dirty="0">
                <a:solidFill>
                  <a:srgbClr val="FFFF00"/>
                </a:solidFill>
              </a:rPr>
              <a:t>factor </a:t>
            </a:r>
            <a:r>
              <a:rPr lang="en-US" sz="2720" u="sng" dirty="0" smtClean="0">
                <a:solidFill>
                  <a:srgbClr val="FFFF00"/>
                </a:solidFill>
              </a:rPr>
              <a:t>evaluation</a:t>
            </a:r>
          </a:p>
          <a:p>
            <a:pPr marL="1577340" lvl="2" indent="-617220" eaLnBrk="1" hangingPunct="1"/>
            <a:r>
              <a:rPr lang="en-US" sz="2720" u="sng" dirty="0" smtClean="0">
                <a:solidFill>
                  <a:schemeClr val="tx1">
                    <a:lumMod val="75000"/>
                  </a:schemeClr>
                </a:solidFill>
              </a:rPr>
              <a:t>Descriptive analysis</a:t>
            </a:r>
            <a:endParaRPr lang="en-US" sz="2720" dirty="0">
              <a:solidFill>
                <a:schemeClr val="tx1">
                  <a:lumMod val="75000"/>
                </a:schemeClr>
              </a:solidFill>
            </a:endParaRPr>
          </a:p>
          <a:p>
            <a:pPr lvl="1" eaLnBrk="1" hangingPunct="1"/>
            <a:r>
              <a:rPr lang="en-US" sz="3200" u="sng" dirty="0" smtClean="0">
                <a:solidFill>
                  <a:srgbClr val="BFBFBF"/>
                </a:solidFill>
              </a:rPr>
              <a:t>Analysis</a:t>
            </a:r>
            <a:endParaRPr lang="en-US" sz="3200" dirty="0">
              <a:solidFill>
                <a:srgbClr val="BFBFBF"/>
              </a:solidFill>
            </a:endParaRPr>
          </a:p>
          <a:p>
            <a:pPr lvl="1" eaLnBrk="1" hangingPunct="1"/>
            <a:r>
              <a:rPr lang="en-US" sz="3200" u="sng" dirty="0" smtClean="0">
                <a:solidFill>
                  <a:srgbClr val="BFBFBF"/>
                </a:solidFill>
              </a:rPr>
              <a:t>Design</a:t>
            </a:r>
            <a:endParaRPr lang="en-US" sz="3200" dirty="0" smtClean="0">
              <a:solidFill>
                <a:srgbClr val="BFBFBF"/>
              </a:solidFill>
            </a:endParaRP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Times New Roman" pitchFamily="18" charset="0"/>
              </a:defRPr>
            </a:lvl5pPr>
            <a:lvl6pPr marL="301752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6pPr>
            <a:lvl7pPr marL="356616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7pPr>
            <a:lvl8pPr marL="411480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8pPr>
            <a:lvl9pPr marL="4663440" indent="-274320" algn="ctr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1269DC4-99BB-48DA-8B80-C670CEF112B1}" type="slidenum">
              <a:rPr lang="en-US" sz="1680"/>
              <a:pPr eaLnBrk="1" hangingPunct="1"/>
              <a:t>97</a:t>
            </a:fld>
            <a:endParaRPr lang="en-US" sz="1680" dirty="0"/>
          </a:p>
        </p:txBody>
      </p:sp>
      <p:pic>
        <p:nvPicPr>
          <p:cNvPr id="2" name="Picture 1" descr="SECU color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4480707"/>
            <a:ext cx="3727625" cy="1310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25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le 1"/>
          <p:cNvSpPr>
            <a:spLocks noGrp="1"/>
          </p:cNvSpPr>
          <p:nvPr>
            <p:ph type="title"/>
          </p:nvPr>
        </p:nvSpPr>
        <p:spPr>
          <a:xfrm>
            <a:off x="735330" y="274320"/>
            <a:ext cx="9784080" cy="1188720"/>
          </a:xfrm>
        </p:spPr>
        <p:txBody>
          <a:bodyPr/>
          <a:lstStyle/>
          <a:p>
            <a:pPr eaLnBrk="1" hangingPunct="1"/>
            <a:r>
              <a:rPr lang="en-US" dirty="0" smtClean="0"/>
              <a:t>Sampling Factor Evaluation - </a:t>
            </a:r>
            <a:r>
              <a:rPr lang="en-US" dirty="0"/>
              <a:t>1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64EF9848-41D5-3E4F-B97E-9C9F474644A5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98</a:t>
            </a:fld>
            <a:endParaRPr lang="en-US" sz="1440" dirty="0">
              <a:solidFill>
                <a:srgbClr val="FFFFFF"/>
              </a:solidFill>
            </a:endParaRPr>
          </a:p>
        </p:txBody>
      </p:sp>
      <p:sp>
        <p:nvSpPr>
          <p:cNvPr id="71684" name="Content Placeholder 3"/>
          <p:cNvSpPr>
            <a:spLocks noGrp="1"/>
          </p:cNvSpPr>
          <p:nvPr>
            <p:ph sz="quarter" idx="1"/>
          </p:nvPr>
        </p:nvSpPr>
        <p:spPr>
          <a:xfrm>
            <a:off x="735331" y="1920240"/>
            <a:ext cx="10054590" cy="5852160"/>
          </a:xfrm>
        </p:spPr>
        <p:txBody>
          <a:bodyPr/>
          <a:lstStyle/>
          <a:p>
            <a:pPr eaLnBrk="1" hangingPunct="1"/>
            <a:r>
              <a:rPr lang="en-US" dirty="0">
                <a:latin typeface="+mj-lt"/>
              </a:rPr>
              <a:t>Read the data set into </a:t>
            </a:r>
            <a:r>
              <a:rPr lang="en-US" dirty="0" smtClean="0">
                <a:latin typeface="+mj-lt"/>
              </a:rPr>
              <a:t>PASW</a:t>
            </a:r>
            <a:endParaRPr lang="en-US" dirty="0">
              <a:latin typeface="+mj-lt"/>
            </a:endParaRPr>
          </a:p>
          <a:p>
            <a:pPr eaLnBrk="1" hangingPunct="1"/>
            <a:r>
              <a:rPr lang="en-US" dirty="0" smtClean="0">
                <a:latin typeface="+mj-lt"/>
              </a:rPr>
              <a:t>Menu:</a:t>
            </a:r>
            <a:endParaRPr lang="en-US" dirty="0">
              <a:latin typeface="+mj-lt"/>
            </a:endParaRPr>
          </a:p>
          <a:p>
            <a:pPr lvl="1" eaLnBrk="1" hangingPunct="1"/>
            <a:r>
              <a:rPr lang="en-US" dirty="0">
                <a:latin typeface="+mj-lt"/>
              </a:rPr>
              <a:t>Analyze – descriptive statistics – </a:t>
            </a:r>
            <a:r>
              <a:rPr lang="en-US" dirty="0" smtClean="0">
                <a:latin typeface="+mj-lt"/>
              </a:rPr>
              <a:t>descriptives</a:t>
            </a:r>
          </a:p>
          <a:p>
            <a:pPr lvl="1" eaLnBrk="1" hangingPunct="1"/>
            <a:r>
              <a:rPr lang="en-US" dirty="0" smtClean="0">
                <a:latin typeface="+mj-lt"/>
              </a:rPr>
              <a:t>Select </a:t>
            </a:r>
            <a:r>
              <a:rPr lang="en-US" dirty="0">
                <a:latin typeface="+mj-lt"/>
              </a:rPr>
              <a:t>the two NCS-R weight </a:t>
            </a:r>
            <a:r>
              <a:rPr lang="en-US" dirty="0" smtClean="0">
                <a:latin typeface="+mj-lt"/>
              </a:rPr>
              <a:t>variables</a:t>
            </a:r>
          </a:p>
          <a:p>
            <a:pPr lvl="2" eaLnBrk="1" hangingPunct="1"/>
            <a:r>
              <a:rPr lang="en-US" dirty="0"/>
              <a:t>NCSRWTSH (Part 1 or </a:t>
            </a:r>
            <a:r>
              <a:rPr lang="ja-JP" altLang="en-US" dirty="0"/>
              <a:t>“</a:t>
            </a:r>
            <a:r>
              <a:rPr lang="en-US" dirty="0"/>
              <a:t>Short</a:t>
            </a:r>
            <a:r>
              <a:rPr lang="ja-JP" altLang="en-US" dirty="0"/>
              <a:t>”</a:t>
            </a:r>
            <a:r>
              <a:rPr lang="en-US" dirty="0"/>
              <a:t> Form) </a:t>
            </a:r>
          </a:p>
          <a:p>
            <a:pPr lvl="2" eaLnBrk="1" hangingPunct="1"/>
            <a:r>
              <a:rPr lang="en-US" dirty="0"/>
              <a:t>NCSRWTLG (Part 2 or </a:t>
            </a:r>
            <a:r>
              <a:rPr lang="ja-JP" altLang="en-US" dirty="0"/>
              <a:t>“</a:t>
            </a:r>
            <a:r>
              <a:rPr lang="en-US" dirty="0"/>
              <a:t>Long</a:t>
            </a:r>
            <a:r>
              <a:rPr lang="ja-JP" altLang="en-US" dirty="0"/>
              <a:t>”</a:t>
            </a:r>
            <a:r>
              <a:rPr lang="en-US" dirty="0"/>
              <a:t> Form) </a:t>
            </a:r>
            <a:endParaRPr lang="en-US" dirty="0">
              <a:latin typeface="+mj-lt"/>
            </a:endParaRPr>
          </a:p>
          <a:p>
            <a:pPr eaLnBrk="1" hangingPunct="1"/>
            <a:r>
              <a:rPr lang="en-US" dirty="0" smtClean="0">
                <a:latin typeface="+mj-lt"/>
              </a:rPr>
              <a:t>Options tab </a:t>
            </a:r>
            <a:r>
              <a:rPr lang="en-US" dirty="0">
                <a:latin typeface="+mj-lt"/>
              </a:rPr>
              <a:t>allows selection of key statistics desired in output </a:t>
            </a:r>
          </a:p>
          <a:p>
            <a:pPr eaLnBrk="1" hangingPunct="1">
              <a:buFont typeface="Wingdings" charset="0"/>
              <a:buNone/>
            </a:pPr>
            <a:endParaRPr lang="en-US" dirty="0">
              <a:latin typeface="Tw Cen MT" charset="0"/>
            </a:endParaRPr>
          </a:p>
          <a:p>
            <a:pPr eaLnBrk="1" hangingPunct="1">
              <a:buFont typeface="Wingdings" charset="0"/>
              <a:buNone/>
            </a:pPr>
            <a:endParaRPr lang="en-US" dirty="0">
              <a:latin typeface="Tw Cen MT" charset="0"/>
            </a:endParaRPr>
          </a:p>
          <a:p>
            <a:pPr eaLnBrk="1" hangingPunct="1"/>
            <a:endParaRPr lang="en-US" dirty="0">
              <a:latin typeface="Tw Cen MT" charset="0"/>
            </a:endParaRPr>
          </a:p>
          <a:p>
            <a:pPr eaLnBrk="1" hangingPunct="1"/>
            <a:endParaRPr lang="en-US" dirty="0">
              <a:latin typeface="Tw Cen MT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/>
          <p:cNvSpPr>
            <a:spLocks noGrp="1"/>
          </p:cNvSpPr>
          <p:nvPr>
            <p:ph type="title"/>
          </p:nvPr>
        </p:nvSpPr>
        <p:spPr>
          <a:xfrm>
            <a:off x="735330" y="0"/>
            <a:ext cx="9784080" cy="1188720"/>
          </a:xfrm>
        </p:spPr>
        <p:txBody>
          <a:bodyPr/>
          <a:lstStyle/>
          <a:p>
            <a:pPr eaLnBrk="1" hangingPunct="1"/>
            <a:r>
              <a:rPr lang="en-US" dirty="0"/>
              <a:t>Sampling Factor Evaluation - </a:t>
            </a:r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1pPr>
            <a:lvl2pPr marL="891540" indent="-34290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2pPr>
            <a:lvl3pPr marL="137160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3pPr>
            <a:lvl4pPr marL="192024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4pPr>
            <a:lvl5pPr marL="2468880" indent="-274320" eaLnBrk="0" hangingPunct="0"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5pPr>
            <a:lvl6pPr marL="301752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6pPr>
            <a:lvl7pPr marL="356616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7pPr>
            <a:lvl8pPr marL="411480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8pPr>
            <a:lvl9pPr marL="4663440" indent="-274320" eaLnBrk="0" fontAlgn="base" hangingPunct="0">
              <a:spcBef>
                <a:spcPct val="0"/>
              </a:spcBef>
              <a:spcAft>
                <a:spcPct val="0"/>
              </a:spcAft>
              <a:defRPr sz="2880">
                <a:solidFill>
                  <a:schemeClr val="tx1"/>
                </a:solidFill>
                <a:latin typeface="KeplerRegular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fld id="{DD841611-40DA-BA4E-94EB-0985D2E7D9EE}" type="slidenum">
              <a:rPr lang="en-US" sz="144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</a:pPr>
              <a:t>99</a:t>
            </a:fld>
            <a:endParaRPr lang="en-US" sz="1440" dirty="0">
              <a:solidFill>
                <a:srgbClr val="FFFFFF"/>
              </a:solidFill>
            </a:endParaRPr>
          </a:p>
        </p:txBody>
      </p:sp>
      <p:pic>
        <p:nvPicPr>
          <p:cNvPr id="7270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4331" y="1188720"/>
            <a:ext cx="10252710" cy="63093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4">
      <a:dk1>
        <a:sysClr val="windowText" lastClr="000000"/>
      </a:dk1>
      <a:lt1>
        <a:srgbClr val="FFFFFF"/>
      </a:lt1>
      <a:dk2>
        <a:srgbClr val="452827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595ca7b-3a15-4971-af5f-cadc29c03e04">QPT3VHF6MKWP-83287781-41644</_dlc_DocId>
    <_dlc_DocIdUrl xmlns="4595ca7b-3a15-4971-af5f-cadc29c03e04">
      <Url>https://qataruniversity-prd.qu.edu.qa/_layouts/15/DocIdRedir.aspx?ID=QPT3VHF6MKWP-83287781-41644</Url>
      <Description>QPT3VHF6MKWP-83287781-41644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B8B0ECDBA3C64CA17A0EDA1F583A22" ma:contentTypeVersion="12" ma:contentTypeDescription="Create a new document." ma:contentTypeScope="" ma:versionID="46fa937b96980ddf7af84dde819730ed">
  <xsd:schema xmlns:xsd="http://www.w3.org/2001/XMLSchema" xmlns:xs="http://www.w3.org/2001/XMLSchema" xmlns:p="http://schemas.microsoft.com/office/2006/metadata/properties" xmlns:ns2="4595ca7b-3a15-4971-af5f-cadc29c03e04" targetNamespace="http://schemas.microsoft.com/office/2006/metadata/properties" ma:root="true" ma:fieldsID="7161056cb75780dae671cf09d7cd8017" ns2:_="">
    <xsd:import namespace="4595ca7b-3a15-4971-af5f-cadc29c03e0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5ca7b-3a15-4971-af5f-cadc29c03e0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C8CDCA5-FFA5-48E4-BA85-DF8F99830D22}"/>
</file>

<file path=customXml/itemProps2.xml><?xml version="1.0" encoding="utf-8"?>
<ds:datastoreItem xmlns:ds="http://schemas.openxmlformats.org/officeDocument/2006/customXml" ds:itemID="{3406082C-C29A-4162-B805-9D4F916A4B91}"/>
</file>

<file path=customXml/itemProps3.xml><?xml version="1.0" encoding="utf-8"?>
<ds:datastoreItem xmlns:ds="http://schemas.openxmlformats.org/officeDocument/2006/customXml" ds:itemID="{72C9F83A-6488-4F5D-96BC-CA5C72379096}"/>
</file>

<file path=customXml/itemProps4.xml><?xml version="1.0" encoding="utf-8"?>
<ds:datastoreItem xmlns:ds="http://schemas.openxmlformats.org/officeDocument/2006/customXml" ds:itemID="{FC225406-476C-4B76-8A5F-7C0A69FDBBFE}"/>
</file>

<file path=docProps/app.xml><?xml version="1.0" encoding="utf-8"?>
<Properties xmlns="http://schemas.openxmlformats.org/officeDocument/2006/extended-properties" xmlns:vt="http://schemas.openxmlformats.org/officeDocument/2006/docPropsVTypes">
  <Template>TC101859861[[fn=Tradeshow]]</Template>
  <TotalTime>11776</TotalTime>
  <Words>3057</Words>
  <Application>Microsoft Office PowerPoint</Application>
  <PresentationFormat>Custom</PresentationFormat>
  <Paragraphs>755</Paragraphs>
  <Slides>106</Slides>
  <Notes>47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106</vt:i4>
      </vt:variant>
    </vt:vector>
  </HeadingPairs>
  <TitlesOfParts>
    <vt:vector size="110" baseType="lpstr">
      <vt:lpstr>Office Theme</vt:lpstr>
      <vt:lpstr>Worksheet</vt:lpstr>
      <vt:lpstr>Equation</vt:lpstr>
      <vt:lpstr>Document</vt:lpstr>
      <vt:lpstr> A four-day short course sponsored by the  Social &amp; Economic Survey Research Institute Qatar University  </vt:lpstr>
      <vt:lpstr> Analysis of Complex Sample Data</vt:lpstr>
      <vt:lpstr> Analysis of Complex Sample Data</vt:lpstr>
      <vt:lpstr> Analysis of Complex Sample Data</vt:lpstr>
      <vt:lpstr> Analysis of Complex Sample Data</vt:lpstr>
      <vt:lpstr> Analysis of Complex Sample Data</vt:lpstr>
      <vt:lpstr> Analysis of Complex Sample Data</vt:lpstr>
      <vt:lpstr> Analysis of Complex Sample Data</vt:lpstr>
      <vt:lpstr> Analysis of Complex Sample Data</vt:lpstr>
      <vt:lpstr>PowerPoint Presentation</vt:lpstr>
      <vt:lpstr>PowerPoint Presentation</vt:lpstr>
      <vt:lpstr>PowerPoint Presentation</vt:lpstr>
      <vt:lpstr>PowerPoint Presentation</vt:lpstr>
      <vt:lpstr> Analysis of Complex Sample Data</vt:lpstr>
      <vt:lpstr> Analysis of Complex Sample Data</vt:lpstr>
      <vt:lpstr>Principles – 1 Analysis of Complex Sample Survey Data</vt:lpstr>
      <vt:lpstr>Principles – 2 Analysis of Complex Sample Survey Data</vt:lpstr>
      <vt:lpstr>Principles – 3 Complex Sample Survey Data</vt:lpstr>
      <vt:lpstr>Principles – 4 Complex Sample Survey Data</vt:lpstr>
      <vt:lpstr>PowerPoint Presentation</vt:lpstr>
      <vt:lpstr>Principles – 6 Why complex sample survey data?</vt:lpstr>
      <vt:lpstr>Principles – 7 Variance Estimation </vt:lpstr>
      <vt:lpstr>Principles – 8 Key Information</vt:lpstr>
      <vt:lpstr>Principles – 9 Example simple selection</vt:lpstr>
      <vt:lpstr>PowerPoint Presentation</vt:lpstr>
      <vt:lpstr>PowerPoint Presentation</vt:lpstr>
      <vt:lpstr>PowerPoint Presentation</vt:lpstr>
      <vt:lpstr>Principles - 13</vt:lpstr>
      <vt:lpstr>PowerPoint Presentation</vt:lpstr>
      <vt:lpstr>Principles – 15 One possible sample</vt:lpstr>
      <vt:lpstr>Principles – 16 Population data</vt:lpstr>
      <vt:lpstr>Principles – 17 Standard errors</vt:lpstr>
      <vt:lpstr>Principles – 18 95% Confidence interval</vt:lpstr>
      <vt:lpstr>Principles – 19 3 elements of design based inference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Principles – 26 One possible sample</vt:lpstr>
      <vt:lpstr>PowerPoint Presentation</vt:lpstr>
      <vt:lpstr>Principles – 28 Sample mean</vt:lpstr>
      <vt:lpstr>PowerPoint Presentation</vt:lpstr>
      <vt:lpstr>PowerPoint Presentation</vt:lpstr>
      <vt:lpstr>PowerPoint Presentation</vt:lpstr>
      <vt:lpstr>PowerPoint Presentation</vt:lpstr>
      <vt:lpstr>Principles – 33 Standard errors</vt:lpstr>
      <vt:lpstr>PowerPoint Presentation</vt:lpstr>
      <vt:lpstr>Principles – 36 95% Confidence interval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Analysis of Complex Sample Data</vt:lpstr>
      <vt:lpstr> Analysis of Complex Sample Data</vt:lpstr>
      <vt:lpstr> Analysis of Complex Sample Data</vt:lpstr>
      <vt:lpstr>Survey Documentation - 1</vt:lpstr>
      <vt:lpstr>Survey Documentation - 2 </vt:lpstr>
      <vt:lpstr>Survey Documentation - 3 </vt:lpstr>
      <vt:lpstr>Survey Documentation - 4</vt:lpstr>
      <vt:lpstr>Survey Documentation - 5</vt:lpstr>
      <vt:lpstr>Survey Documentation - 6</vt:lpstr>
      <vt:lpstr>Survey Documentation - 7</vt:lpstr>
      <vt:lpstr>Survey Documentation - 8</vt:lpstr>
      <vt:lpstr> Analysis of Complex Sample 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PASW CS Module - 1</vt:lpstr>
      <vt:lpstr>PASW CS Module - 2</vt:lpstr>
      <vt:lpstr>PASW CS Module - 3</vt:lpstr>
      <vt:lpstr>PASW CS Module - 4</vt:lpstr>
      <vt:lpstr>PASW CS Module - 5</vt:lpstr>
      <vt:lpstr>PASW CS Module - 6</vt:lpstr>
      <vt:lpstr>PASW CS Module - 7</vt:lpstr>
      <vt:lpstr>PASW CS Module - 8</vt:lpstr>
      <vt:lpstr>PASW CS Module - 9</vt:lpstr>
      <vt:lpstr>PASW CS Module - 10</vt:lpstr>
      <vt:lpstr>PASW CS Module - 11</vt:lpstr>
      <vt:lpstr>PASW CS Module - 12</vt:lpstr>
      <vt:lpstr>PASW CS Module - 12</vt:lpstr>
      <vt:lpstr>PASW CS Module - 13</vt:lpstr>
      <vt:lpstr>PASW CS Module - 14</vt:lpstr>
      <vt:lpstr>PASW CS Module - 15</vt:lpstr>
      <vt:lpstr>PASW CS Module - 16</vt:lpstr>
      <vt:lpstr>PASW CS Module - 17</vt:lpstr>
      <vt:lpstr> Analysis of Complex Sample Data</vt:lpstr>
      <vt:lpstr>Sampling Factor Evaluation - 1</vt:lpstr>
      <vt:lpstr>Sampling Factor Evaluation - 2</vt:lpstr>
      <vt:lpstr>Sampling Factor Evaluation - 3</vt:lpstr>
      <vt:lpstr>Sampling Factor Evaluation - 4</vt:lpstr>
      <vt:lpstr>Sampling Factor Evaluation - 5</vt:lpstr>
      <vt:lpstr>Sampling Factor Evaluation - 6</vt:lpstr>
      <vt:lpstr>Sampling Factor Evaluation - 7</vt:lpstr>
      <vt:lpstr>Sampling Factor Evaluation - 8</vt:lpstr>
      <vt:lpstr>Sampling Factor Evaluation - 9</vt:lpstr>
    </vt:vector>
  </TitlesOfParts>
  <Company>ISR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Survey Sampling</dc:title>
  <dc:creator>James M. Lepkowski</dc:creator>
  <cp:lastModifiedBy>Noora Mohammed O J AlNaimi</cp:lastModifiedBy>
  <cp:revision>515</cp:revision>
  <cp:lastPrinted>2016-04-11T13:32:21Z</cp:lastPrinted>
  <dcterms:created xsi:type="dcterms:W3CDTF">2000-05-28T20:25:26Z</dcterms:created>
  <dcterms:modified xsi:type="dcterms:W3CDTF">2017-11-14T04:38:54Z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0x01010071B8B0ECDBA3C64CA17A0EDA1F583A22</vt:lpwstr>
  </property>
  <property fmtid="{D5CDD505-2E9C-101B-9397-08002B2CF9AE}" pid="3" name="_dlc_DocIdItemGuid">
    <vt:lpwstr>645f2da8-271b-4915-8d36-8e929e060749</vt:lpwstr>
  </property>
</Properties>
</file>